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7" r:id="rId25"/>
    <p:sldId id="279" r:id="rId26"/>
    <p:sldId id="280" r:id="rId27"/>
    <p:sldId id="303" r:id="rId28"/>
    <p:sldId id="282" r:id="rId29"/>
    <p:sldId id="283" r:id="rId30"/>
    <p:sldId id="284" r:id="rId31"/>
    <p:sldId id="285" r:id="rId32"/>
    <p:sldId id="286" r:id="rId33"/>
    <p:sldId id="281"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1" d="100"/>
          <a:sy n="81" d="100"/>
        </p:scale>
        <p:origin x="-49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CB3AE14-534B-4F91-A7E5-27C87646DB42}" type="datetimeFigureOut">
              <a:rPr lang="en-US" smtClean="0"/>
              <a:pPr/>
              <a:t>4/29/2013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85AFDA-0929-4A94-8224-EC4FE067423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B3AE14-534B-4F91-A7E5-27C87646DB42}" type="datetimeFigureOut">
              <a:rPr lang="en-US" smtClean="0"/>
              <a:pPr/>
              <a:t>4/29/2013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85AFDA-0929-4A94-8224-EC4FE067423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B3AE14-534B-4F91-A7E5-27C87646DB42}" type="datetimeFigureOut">
              <a:rPr lang="en-US" smtClean="0"/>
              <a:pPr/>
              <a:t>4/29/2013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85AFDA-0929-4A94-8224-EC4FE067423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B3AE14-534B-4F91-A7E5-27C87646DB42}" type="datetimeFigureOut">
              <a:rPr lang="en-US" smtClean="0"/>
              <a:pPr/>
              <a:t>4/29/2013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85AFDA-0929-4A94-8224-EC4FE067423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B3AE14-534B-4F91-A7E5-27C87646DB42}" type="datetimeFigureOut">
              <a:rPr lang="en-US" smtClean="0"/>
              <a:pPr/>
              <a:t>4/29/2013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85AFDA-0929-4A94-8224-EC4FE067423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CB3AE14-534B-4F91-A7E5-27C87646DB42}" type="datetimeFigureOut">
              <a:rPr lang="en-US" smtClean="0"/>
              <a:pPr/>
              <a:t>4/29/2013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85AFDA-0929-4A94-8224-EC4FE067423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CB3AE14-534B-4F91-A7E5-27C87646DB42}" type="datetimeFigureOut">
              <a:rPr lang="en-US" smtClean="0"/>
              <a:pPr/>
              <a:t>4/29/2013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85AFDA-0929-4A94-8224-EC4FE067423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B3AE14-534B-4F91-A7E5-27C87646DB42}" type="datetimeFigureOut">
              <a:rPr lang="en-US" smtClean="0"/>
              <a:pPr/>
              <a:t>4/29/2013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85AFDA-0929-4A94-8224-EC4FE067423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B3AE14-534B-4F91-A7E5-27C87646DB42}" type="datetimeFigureOut">
              <a:rPr lang="en-US" smtClean="0"/>
              <a:pPr/>
              <a:t>4/29/2013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85AFDA-0929-4A94-8224-EC4FE067423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B3AE14-534B-4F91-A7E5-27C87646DB42}" type="datetimeFigureOut">
              <a:rPr lang="en-US" smtClean="0"/>
              <a:pPr/>
              <a:t>4/29/2013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85AFDA-0929-4A94-8224-EC4FE067423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B3AE14-534B-4F91-A7E5-27C87646DB42}" type="datetimeFigureOut">
              <a:rPr lang="en-US" smtClean="0"/>
              <a:pPr/>
              <a:t>4/29/2013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85AFDA-0929-4A94-8224-EC4FE067423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B3AE14-534B-4F91-A7E5-27C87646DB42}" type="datetimeFigureOut">
              <a:rPr lang="en-US" smtClean="0"/>
              <a:pPr/>
              <a:t>4/29/2013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85AFDA-0929-4A94-8224-EC4FE067423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FILES</a:t>
            </a:r>
            <a:endParaRPr lang="en-US" b="1" dirty="0"/>
          </a:p>
        </p:txBody>
      </p:sp>
      <p:sp>
        <p:nvSpPr>
          <p:cNvPr id="3" name="Subtitle 2"/>
          <p:cNvSpPr>
            <a:spLocks noGrp="1"/>
          </p:cNvSpPr>
          <p:nvPr>
            <p:ph type="subTitle" idx="1"/>
          </p:nvPr>
        </p:nvSpPr>
        <p:spPr/>
        <p:txBody>
          <a:bodyPr>
            <a:normAutofit/>
          </a:bodyPr>
          <a:lstStyle/>
          <a:p>
            <a:r>
              <a:rPr lang="en-US" b="1" dirty="0" smtClean="0"/>
              <a:t>HANDLE</a:t>
            </a:r>
          </a:p>
          <a:p>
            <a:r>
              <a:rPr lang="en-US" b="1" dirty="0" smtClean="0"/>
              <a:t>WITH </a:t>
            </a:r>
          </a:p>
          <a:p>
            <a:r>
              <a:rPr lang="en-US" b="1" dirty="0" smtClean="0"/>
              <a:t>CARE</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linds(horizontal)">
                                      <p:cBhvr>
                                        <p:cTn id="15" dur="500"/>
                                        <p:tgtEl>
                                          <p:spTgt spid="3">
                                            <p:txEl>
                                              <p:pRg st="1" end="1"/>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linds(horizontal)">
                                      <p:cBhvr>
                                        <p:cTn id="18"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 TO NOTES</a:t>
            </a:r>
            <a:endParaRPr lang="en-US" dirty="0"/>
          </a:p>
        </p:txBody>
      </p:sp>
      <p:sp>
        <p:nvSpPr>
          <p:cNvPr id="3" name="Content Placeholder 2"/>
          <p:cNvSpPr>
            <a:spLocks noGrp="1"/>
          </p:cNvSpPr>
          <p:nvPr>
            <p:ph idx="1"/>
          </p:nvPr>
        </p:nvSpPr>
        <p:spPr/>
        <p:txBody>
          <a:bodyPr>
            <a:noAutofit/>
          </a:bodyPr>
          <a:lstStyle/>
          <a:p>
            <a:pPr>
              <a:buNone/>
            </a:pPr>
            <a:r>
              <a:rPr lang="en-US" b="1" dirty="0" smtClean="0"/>
              <a:t>Appendix to Notes in relation to a file means a </a:t>
            </a:r>
            <a:r>
              <a:rPr lang="en-US" b="1" i="1" dirty="0" smtClean="0"/>
              <a:t>lengthy summary or statement </a:t>
            </a:r>
            <a:r>
              <a:rPr lang="en-US" b="1" dirty="0" smtClean="0"/>
              <a:t>containing </a:t>
            </a:r>
            <a:r>
              <a:rPr lang="en-US" b="1" i="1" dirty="0" smtClean="0"/>
              <a:t>detailed information </a:t>
            </a:r>
            <a:r>
              <a:rPr lang="en-US" b="1" dirty="0" smtClean="0"/>
              <a:t>concerning certain aspects of the question discussed on the file, incorporation of which in the main note is likely to obscure the main point or make the main Note unnecessarily lengthy.</a:t>
            </a:r>
          </a:p>
          <a:p>
            <a:pPr>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OPENING OF FILES</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sz="4000" b="1" dirty="0" smtClean="0"/>
              <a:t>No new files need be opened:</a:t>
            </a:r>
          </a:p>
          <a:p>
            <a:r>
              <a:rPr lang="en-US" b="1" dirty="0" smtClean="0">
                <a:solidFill>
                  <a:srgbClr val="002060"/>
                </a:solidFill>
              </a:rPr>
              <a:t>For receipts of a purely routine nature:</a:t>
            </a:r>
          </a:p>
          <a:p>
            <a:pPr>
              <a:buFont typeface="Wingdings" pitchFamily="2" charset="2"/>
              <a:buChar char="q"/>
            </a:pPr>
            <a:r>
              <a:rPr lang="en-US" b="1" dirty="0" smtClean="0">
                <a:solidFill>
                  <a:srgbClr val="7030A0"/>
                </a:solidFill>
              </a:rPr>
              <a:t>Which can be disposed of straightaway by noting on the receipt and returned;</a:t>
            </a:r>
          </a:p>
          <a:p>
            <a:pPr>
              <a:buFont typeface="Wingdings" pitchFamily="2" charset="2"/>
              <a:buChar char="q"/>
            </a:pPr>
            <a:r>
              <a:rPr lang="en-US" b="1" dirty="0" smtClean="0">
                <a:solidFill>
                  <a:srgbClr val="7030A0"/>
                </a:solidFill>
              </a:rPr>
              <a:t>Which are unlikely to generate further correspondence – can be placed on a </a:t>
            </a:r>
            <a:r>
              <a:rPr lang="en-US" b="1" i="1" dirty="0" smtClean="0">
                <a:solidFill>
                  <a:srgbClr val="7030A0"/>
                </a:solidFill>
              </a:rPr>
              <a:t>Miscellaneous File.</a:t>
            </a:r>
            <a:r>
              <a:rPr lang="en-US" b="1" dirty="0" smtClean="0">
                <a:solidFill>
                  <a:srgbClr val="7030A0"/>
                </a:solidFill>
              </a:rPr>
              <a:t> </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FILE NUMBERING SYSTEM</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sz="4000" b="1" dirty="0" smtClean="0"/>
              <a:t>Functional File Numbering System.</a:t>
            </a:r>
          </a:p>
          <a:p>
            <a:r>
              <a:rPr lang="en-US" sz="3600" b="1" dirty="0" smtClean="0">
                <a:solidFill>
                  <a:srgbClr val="7030A0"/>
                </a:solidFill>
              </a:rPr>
              <a:t>Basic Heads;</a:t>
            </a:r>
          </a:p>
          <a:p>
            <a:r>
              <a:rPr lang="en-US" sz="3600" b="1" dirty="0" smtClean="0">
                <a:solidFill>
                  <a:srgbClr val="7030A0"/>
                </a:solidFill>
              </a:rPr>
              <a:t>Primary Heads;</a:t>
            </a:r>
          </a:p>
          <a:p>
            <a:r>
              <a:rPr lang="en-US" sz="3600" b="1" dirty="0" smtClean="0">
                <a:solidFill>
                  <a:srgbClr val="7030A0"/>
                </a:solidFill>
              </a:rPr>
              <a:t>Secondary Heads;</a:t>
            </a:r>
          </a:p>
          <a:p>
            <a:r>
              <a:rPr lang="en-US" sz="3600" b="1" dirty="0" smtClean="0">
                <a:solidFill>
                  <a:srgbClr val="7030A0"/>
                </a:solidFill>
              </a:rPr>
              <a:t>Tertiary Heads;</a:t>
            </a:r>
          </a:p>
          <a:p>
            <a:r>
              <a:rPr lang="en-US" sz="3600" b="1" dirty="0" smtClean="0">
                <a:solidFill>
                  <a:srgbClr val="7030A0"/>
                </a:solidFill>
              </a:rPr>
              <a:t>Example: IV 13024/5/2002-LR I.</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FILE NUMBERING SYSTEMS</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sz="4000" b="1" dirty="0" smtClean="0"/>
              <a:t>Based on Subject Classification.</a:t>
            </a:r>
          </a:p>
          <a:p>
            <a:pPr>
              <a:buFont typeface="Wingdings" pitchFamily="2" charset="2"/>
              <a:buChar char="Ø"/>
            </a:pPr>
            <a:r>
              <a:rPr lang="en-US" sz="3600" b="1" dirty="0" smtClean="0"/>
              <a:t>Each Section maintains approved lists of:</a:t>
            </a:r>
          </a:p>
          <a:p>
            <a:r>
              <a:rPr lang="en-US" sz="3600" b="1" dirty="0" smtClean="0">
                <a:solidFill>
                  <a:srgbClr val="7030A0"/>
                </a:solidFill>
              </a:rPr>
              <a:t>Standard Heads i.e. main subject;</a:t>
            </a:r>
          </a:p>
          <a:p>
            <a:r>
              <a:rPr lang="en-US" sz="3600" b="1" dirty="0" smtClean="0">
                <a:solidFill>
                  <a:srgbClr val="7030A0"/>
                </a:solidFill>
              </a:rPr>
              <a:t>Standard Sub-heads i.e. aspects of the main subject.</a:t>
            </a:r>
          </a:p>
          <a:p>
            <a:r>
              <a:rPr lang="en-US" sz="3600" b="1" dirty="0" smtClean="0">
                <a:solidFill>
                  <a:srgbClr val="7030A0"/>
                </a:solidFill>
              </a:rPr>
              <a:t>Example: 3/1/2002-SR.</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REFERENCING</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b="1" dirty="0" smtClean="0"/>
              <a:t>Page numbering in separate series in pencil of Notes, Cor., Appendix to notes/Cor.</a:t>
            </a:r>
          </a:p>
          <a:p>
            <a:pPr>
              <a:buFont typeface="Wingdings" pitchFamily="2" charset="2"/>
              <a:buChar char="Ø"/>
            </a:pPr>
            <a:r>
              <a:rPr lang="en-US" b="1" dirty="0" smtClean="0"/>
              <a:t>Each Item in Cor. (R or I) assigned a serial number </a:t>
            </a:r>
            <a:r>
              <a:rPr lang="en-US" b="1" dirty="0" smtClean="0">
                <a:solidFill>
                  <a:srgbClr val="FF0000"/>
                </a:solidFill>
              </a:rPr>
              <a:t>in red ink;</a:t>
            </a:r>
          </a:p>
          <a:p>
            <a:pPr>
              <a:buFont typeface="Wingdings" pitchFamily="2" charset="2"/>
              <a:buChar char="Ø"/>
            </a:pPr>
            <a:r>
              <a:rPr lang="en-US" b="1" dirty="0" smtClean="0"/>
              <a:t>PUC &amp; FR;</a:t>
            </a:r>
          </a:p>
          <a:p>
            <a:pPr>
              <a:buFont typeface="Wingdings" pitchFamily="2" charset="2"/>
              <a:buChar char="Ø"/>
            </a:pPr>
            <a:r>
              <a:rPr lang="en-US" b="1" dirty="0" smtClean="0"/>
              <a:t>Docketing;</a:t>
            </a:r>
          </a:p>
          <a:p>
            <a:pPr>
              <a:buFont typeface="Wingdings" pitchFamily="2" charset="2"/>
              <a:buChar char="Ø"/>
            </a:pPr>
            <a:r>
              <a:rPr lang="en-US" b="1" dirty="0" smtClean="0"/>
              <a:t>Page number of PUC/FR </a:t>
            </a:r>
            <a:r>
              <a:rPr lang="en-US" b="1" i="1" dirty="0" smtClean="0"/>
              <a:t>in margin of Notes (in pencil);</a:t>
            </a:r>
          </a:p>
          <a:p>
            <a:pPr>
              <a:buNone/>
            </a:pPr>
            <a:endParaRPr lang="en-US" b="1" dirty="0" smtClean="0"/>
          </a:p>
          <a:p>
            <a:pPr>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REFERENCING</a:t>
            </a:r>
            <a:endParaRPr lang="en-US" dirty="0"/>
          </a:p>
        </p:txBody>
      </p:sp>
      <p:sp>
        <p:nvSpPr>
          <p:cNvPr id="3" name="Content Placeholder 2"/>
          <p:cNvSpPr>
            <a:spLocks noGrp="1"/>
          </p:cNvSpPr>
          <p:nvPr>
            <p:ph idx="1"/>
          </p:nvPr>
        </p:nvSpPr>
        <p:spPr/>
        <p:txBody>
          <a:bodyPr>
            <a:noAutofit/>
          </a:bodyPr>
          <a:lstStyle/>
          <a:p>
            <a:pPr>
              <a:lnSpc>
                <a:spcPct val="90000"/>
              </a:lnSpc>
              <a:buFont typeface="Wingdings" pitchFamily="2" charset="2"/>
              <a:buChar char="Ø"/>
            </a:pPr>
            <a:r>
              <a:rPr lang="en-US" b="1" dirty="0" smtClean="0"/>
              <a:t>Recorded file/papers flagged with alphabetical slips for identification (only one)</a:t>
            </a:r>
          </a:p>
          <a:p>
            <a:pPr>
              <a:lnSpc>
                <a:spcPct val="90000"/>
              </a:lnSpc>
              <a:buFont typeface="Wingdings" pitchFamily="2" charset="2"/>
              <a:buChar char="Ø"/>
            </a:pPr>
            <a:r>
              <a:rPr lang="en-US" b="1" dirty="0" smtClean="0"/>
              <a:t>Particulars of recorded files/papers entered in the Notes after removal;</a:t>
            </a:r>
          </a:p>
          <a:p>
            <a:pPr>
              <a:lnSpc>
                <a:spcPct val="90000"/>
              </a:lnSpc>
              <a:buFont typeface="Wingdings" pitchFamily="2" charset="2"/>
              <a:buChar char="Ø"/>
            </a:pPr>
            <a:r>
              <a:rPr lang="en-US" b="1" dirty="0" smtClean="0"/>
              <a:t>Copies of Rules/other compilations should not be put up if available with the officer;</a:t>
            </a:r>
          </a:p>
          <a:p>
            <a:pPr>
              <a:lnSpc>
                <a:spcPct val="90000"/>
              </a:lnSpc>
              <a:buFont typeface="Wingdings" pitchFamily="2" charset="2"/>
              <a:buChar char="Ø"/>
            </a:pPr>
            <a:r>
              <a:rPr lang="en-US" b="1" dirty="0" smtClean="0"/>
              <a:t>Flags pinned properly.  </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LINKING OF FILES</a:t>
            </a:r>
            <a:endParaRPr lang="en-US" dirty="0"/>
          </a:p>
        </p:txBody>
      </p:sp>
      <p:sp>
        <p:nvSpPr>
          <p:cNvPr id="3" name="Content Placeholder 2"/>
          <p:cNvSpPr>
            <a:spLocks noGrp="1"/>
          </p:cNvSpPr>
          <p:nvPr>
            <p:ph idx="1"/>
          </p:nvPr>
        </p:nvSpPr>
        <p:spPr/>
        <p:txBody>
          <a:bodyPr>
            <a:noAutofit/>
          </a:bodyPr>
          <a:lstStyle/>
          <a:p>
            <a:pPr>
              <a:buFont typeface="Wingdings" pitchFamily="2" charset="2"/>
              <a:buChar char="Ø"/>
            </a:pPr>
            <a:r>
              <a:rPr lang="en-US" sz="3600" b="1" dirty="0" smtClean="0">
                <a:solidFill>
                  <a:srgbClr val="7030A0"/>
                </a:solidFill>
              </a:rPr>
              <a:t>Inter-connected </a:t>
            </a:r>
            <a:r>
              <a:rPr lang="en-US" sz="3600" b="1" i="1" dirty="0" smtClean="0">
                <a:solidFill>
                  <a:srgbClr val="7030A0"/>
                </a:solidFill>
              </a:rPr>
              <a:t>current files </a:t>
            </a:r>
            <a:r>
              <a:rPr lang="en-US" sz="3600" b="1" dirty="0" smtClean="0">
                <a:solidFill>
                  <a:srgbClr val="7030A0"/>
                </a:solidFill>
              </a:rPr>
              <a:t>to be dealt with together may be linked;</a:t>
            </a:r>
          </a:p>
          <a:p>
            <a:pPr>
              <a:buFont typeface="Wingdings" pitchFamily="2" charset="2"/>
              <a:buChar char="Ø"/>
            </a:pPr>
            <a:r>
              <a:rPr lang="en-US" sz="3600" b="1" dirty="0" smtClean="0">
                <a:solidFill>
                  <a:srgbClr val="7030A0"/>
                </a:solidFill>
              </a:rPr>
              <a:t>Strings of the lower file will be around the upper file; Strings of the upper file tied underneath;</a:t>
            </a:r>
          </a:p>
          <a:p>
            <a:pPr>
              <a:buFont typeface="Wingdings" pitchFamily="2" charset="2"/>
              <a:buChar char="Ø"/>
            </a:pPr>
            <a:r>
              <a:rPr lang="en-US" sz="3600" b="1" dirty="0" smtClean="0">
                <a:solidFill>
                  <a:srgbClr val="7030A0"/>
                </a:solidFill>
              </a:rPr>
              <a:t>After completion, linked files will be de-linked. Extracts placed in the current file;</a:t>
            </a:r>
          </a:p>
          <a:p>
            <a:pPr>
              <a:buNone/>
            </a:pPr>
            <a:endParaRPr lang="en-US" sz="3600" dirty="0" smtClean="0">
              <a:solidFill>
                <a:srgbClr val="7030A0"/>
              </a:solidFill>
            </a:endParaRPr>
          </a:p>
          <a:p>
            <a:pPr>
              <a:buNone/>
            </a:pPr>
            <a:endParaRPr lang="en-US" sz="3600" dirty="0">
              <a:solidFill>
                <a:srgbClr val="7030A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URGENCY GRADING</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sz="4000" b="1" dirty="0" smtClean="0"/>
              <a:t> ‘Immediate’ and ‘Priority’ only;</a:t>
            </a:r>
          </a:p>
          <a:p>
            <a:pPr>
              <a:buFont typeface="Wingdings" pitchFamily="2" charset="2"/>
              <a:buChar char="Ø"/>
            </a:pPr>
            <a:r>
              <a:rPr lang="en-US" sz="3600" b="1" dirty="0" smtClean="0">
                <a:solidFill>
                  <a:srgbClr val="7030A0"/>
                </a:solidFill>
              </a:rPr>
              <a:t>‘Immediate’ for prompt attention; ‘Priority’ for precedence over others;</a:t>
            </a:r>
          </a:p>
          <a:p>
            <a:pPr>
              <a:buFont typeface="Wingdings" pitchFamily="2" charset="2"/>
              <a:buChar char="Ø"/>
            </a:pPr>
            <a:r>
              <a:rPr lang="en-US" sz="3600" b="1" dirty="0" smtClean="0">
                <a:solidFill>
                  <a:srgbClr val="7030A0"/>
                </a:solidFill>
              </a:rPr>
              <a:t>Special indication slips for Parliament Questions, Motions, Bills;</a:t>
            </a:r>
          </a:p>
          <a:p>
            <a:pPr>
              <a:buFont typeface="Wingdings" pitchFamily="2" charset="2"/>
              <a:buChar char="Ø"/>
            </a:pPr>
            <a:r>
              <a:rPr lang="en-US" sz="3600" b="1" dirty="0" smtClean="0">
                <a:solidFill>
                  <a:srgbClr val="7030A0"/>
                </a:solidFill>
              </a:rPr>
              <a:t>Review at different stages;</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TYPES OF SECURITY GRADINGS</a:t>
            </a:r>
            <a:endParaRPr lang="en-US" dirty="0"/>
          </a:p>
        </p:txBody>
      </p:sp>
      <p:sp>
        <p:nvSpPr>
          <p:cNvPr id="3" name="Content Placeholder 2"/>
          <p:cNvSpPr>
            <a:spLocks noGrp="1"/>
          </p:cNvSpPr>
          <p:nvPr>
            <p:ph idx="1"/>
          </p:nvPr>
        </p:nvSpPr>
        <p:spPr/>
        <p:txBody>
          <a:bodyPr>
            <a:normAutofit fontScale="92500"/>
          </a:bodyPr>
          <a:lstStyle/>
          <a:p>
            <a:pPr>
              <a:buFont typeface="Wingdings" pitchFamily="2" charset="2"/>
              <a:buChar char="Ø"/>
            </a:pPr>
            <a:r>
              <a:rPr lang="en-US" b="1" dirty="0" smtClean="0"/>
              <a:t>TOP SECRET: </a:t>
            </a:r>
            <a:r>
              <a:rPr lang="en-US" b="1" dirty="0" smtClean="0">
                <a:solidFill>
                  <a:srgbClr val="7030A0"/>
                </a:solidFill>
              </a:rPr>
              <a:t>National Security, Military Operations, War etc.</a:t>
            </a:r>
          </a:p>
          <a:p>
            <a:pPr>
              <a:buFont typeface="Wingdings" pitchFamily="2" charset="2"/>
              <a:buChar char="Ø"/>
            </a:pPr>
            <a:r>
              <a:rPr lang="en-US" b="1" dirty="0" smtClean="0"/>
              <a:t>SECRET: </a:t>
            </a:r>
            <a:r>
              <a:rPr lang="en-US" b="1" dirty="0" smtClean="0">
                <a:solidFill>
                  <a:srgbClr val="7030A0"/>
                </a:solidFill>
              </a:rPr>
              <a:t>Endanger National security, injury to interests /prestige of the nation, embarrassment to Govt., Advantage to foreign nations.</a:t>
            </a:r>
          </a:p>
          <a:p>
            <a:pPr>
              <a:buFont typeface="Wingdings" pitchFamily="2" charset="2"/>
              <a:buChar char="Ø"/>
            </a:pPr>
            <a:r>
              <a:rPr lang="en-US" b="1" dirty="0" smtClean="0"/>
              <a:t>CONFIDENTIAL: </a:t>
            </a:r>
            <a:r>
              <a:rPr lang="en-US" b="1" dirty="0" smtClean="0">
                <a:solidFill>
                  <a:srgbClr val="7030A0"/>
                </a:solidFill>
              </a:rPr>
              <a:t>Prejudicial to national interest.</a:t>
            </a:r>
          </a:p>
          <a:p>
            <a:pPr>
              <a:buFont typeface="Wingdings" pitchFamily="2" charset="2"/>
              <a:buChar char="Ø"/>
            </a:pPr>
            <a:r>
              <a:rPr lang="en-US" b="1" dirty="0" smtClean="0"/>
              <a:t>PERSONAL/RESTRICTED/NOT FOR PUBLICATION.</a:t>
            </a:r>
          </a:p>
          <a:p>
            <a:pPr>
              <a:buNone/>
            </a:pP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CLASSIFIED DOCUMENTS</a:t>
            </a:r>
            <a:endParaRPr lang="en-US" dirty="0"/>
          </a:p>
        </p:txBody>
      </p:sp>
      <p:sp>
        <p:nvSpPr>
          <p:cNvPr id="3" name="Content Placeholder 2"/>
          <p:cNvSpPr>
            <a:spLocks noGrp="1"/>
          </p:cNvSpPr>
          <p:nvPr>
            <p:ph idx="1"/>
          </p:nvPr>
        </p:nvSpPr>
        <p:spPr/>
        <p:txBody>
          <a:bodyPr>
            <a:normAutofit lnSpcReduction="10000"/>
          </a:bodyPr>
          <a:lstStyle/>
          <a:p>
            <a:pPr>
              <a:lnSpc>
                <a:spcPct val="90000"/>
              </a:lnSpc>
              <a:buFont typeface="Wingdings" pitchFamily="2" charset="2"/>
              <a:buChar char="Ø"/>
            </a:pPr>
            <a:r>
              <a:rPr lang="en-US" b="1" dirty="0" smtClean="0"/>
              <a:t> No </a:t>
            </a:r>
            <a:r>
              <a:rPr lang="en-US" b="1" dirty="0" err="1" smtClean="0"/>
              <a:t>unauthorised</a:t>
            </a:r>
            <a:r>
              <a:rPr lang="en-US" b="1" dirty="0" smtClean="0"/>
              <a:t> communication of official information to any one.</a:t>
            </a:r>
          </a:p>
          <a:p>
            <a:pPr>
              <a:lnSpc>
                <a:spcPct val="90000"/>
              </a:lnSpc>
              <a:buFont typeface="Wingdings" pitchFamily="2" charset="2"/>
              <a:buChar char="Ø"/>
            </a:pPr>
            <a:r>
              <a:rPr lang="en-US" b="1" dirty="0" smtClean="0"/>
              <a:t>Handling classified papers – Secret, Top Secret:</a:t>
            </a:r>
          </a:p>
          <a:p>
            <a:pPr>
              <a:lnSpc>
                <a:spcPct val="90000"/>
              </a:lnSpc>
            </a:pPr>
            <a:r>
              <a:rPr lang="en-US" b="1" dirty="0" smtClean="0">
                <a:solidFill>
                  <a:srgbClr val="7030A0"/>
                </a:solidFill>
              </a:rPr>
              <a:t>Handled by Officers themselves or designated sections;</a:t>
            </a:r>
          </a:p>
          <a:p>
            <a:pPr>
              <a:lnSpc>
                <a:spcPct val="90000"/>
              </a:lnSpc>
            </a:pPr>
            <a:r>
              <a:rPr lang="en-US" b="1" dirty="0" smtClean="0">
                <a:solidFill>
                  <a:srgbClr val="7030A0"/>
                </a:solidFill>
              </a:rPr>
              <a:t>Separate sets of Registers;</a:t>
            </a:r>
          </a:p>
          <a:p>
            <a:pPr>
              <a:lnSpc>
                <a:spcPct val="90000"/>
              </a:lnSpc>
            </a:pPr>
            <a:r>
              <a:rPr lang="en-US" b="1" dirty="0" smtClean="0">
                <a:solidFill>
                  <a:srgbClr val="7030A0"/>
                </a:solidFill>
              </a:rPr>
              <a:t>Recording/review by officers themselves;</a:t>
            </a:r>
          </a:p>
          <a:p>
            <a:pPr>
              <a:lnSpc>
                <a:spcPct val="90000"/>
              </a:lnSpc>
            </a:pPr>
            <a:r>
              <a:rPr lang="en-US" b="1" dirty="0" smtClean="0">
                <a:solidFill>
                  <a:srgbClr val="7030A0"/>
                </a:solidFill>
              </a:rPr>
              <a:t>Review of classification every five years.</a:t>
            </a:r>
          </a:p>
          <a:p>
            <a:pPr>
              <a:buNone/>
            </a:pPr>
            <a:endParaRPr lang="en-US" b="1" dirty="0" smtClean="0"/>
          </a:p>
          <a:p>
            <a:pPr>
              <a:buNone/>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533400"/>
            <a:ext cx="7850226" cy="6001643"/>
          </a:xfrm>
          <a:prstGeom prst="rect">
            <a:avLst/>
          </a:prstGeom>
          <a:noFill/>
        </p:spPr>
        <p:txBody>
          <a:bodyPr wrap="none" rtlCol="0">
            <a:spAutoFit/>
          </a:bodyPr>
          <a:lstStyle/>
          <a:p>
            <a:pPr algn="ctr"/>
            <a:r>
              <a:rPr lang="en-US" sz="2400" b="1" dirty="0" smtClean="0">
                <a:latin typeface="Times New Roman" pitchFamily="18" charset="0"/>
                <a:cs typeface="Times New Roman" pitchFamily="18" charset="0"/>
              </a:rPr>
              <a:t>DEFINITIONS</a:t>
            </a:r>
          </a:p>
          <a:p>
            <a:r>
              <a:rPr lang="en-US" sz="2400" b="1" u="sng" dirty="0" smtClean="0">
                <a:latin typeface="Times New Roman" pitchFamily="18" charset="0"/>
                <a:cs typeface="Times New Roman" pitchFamily="18" charset="0"/>
              </a:rPr>
              <a:t>Central Registry</a:t>
            </a:r>
            <a:r>
              <a:rPr lang="en-US" sz="2400" b="1" dirty="0" smtClean="0">
                <a:latin typeface="Times New Roman" pitchFamily="18" charset="0"/>
                <a:cs typeface="Times New Roman" pitchFamily="18" charset="0"/>
              </a:rPr>
              <a:t>: Means a unit in a department charged</a:t>
            </a:r>
          </a:p>
          <a:p>
            <a:r>
              <a:rPr lang="en-US" sz="2400" b="1" dirty="0" smtClean="0">
                <a:latin typeface="Times New Roman" pitchFamily="18" charset="0"/>
                <a:cs typeface="Times New Roman" pitchFamily="18" charset="0"/>
              </a:rPr>
              <a:t>with the responsibility of receiving, registering, and </a:t>
            </a:r>
            <a:r>
              <a:rPr lang="en-US" sz="2400" b="1" dirty="0" err="1" smtClean="0">
                <a:latin typeface="Times New Roman" pitchFamily="18" charset="0"/>
                <a:cs typeface="Times New Roman" pitchFamily="18" charset="0"/>
              </a:rPr>
              <a:t>distri</a:t>
            </a:r>
            <a:r>
              <a:rPr lang="en-US" sz="2400" b="1" dirty="0" smtClean="0">
                <a:latin typeface="Times New Roman" pitchFamily="18" charset="0"/>
                <a:cs typeface="Times New Roman" pitchFamily="18" charset="0"/>
              </a:rPr>
              <a:t>-</a:t>
            </a:r>
          </a:p>
          <a:p>
            <a:r>
              <a:rPr lang="en-US" sz="2400" b="1" dirty="0" err="1" smtClean="0">
                <a:latin typeface="Times New Roman" pitchFamily="18" charset="0"/>
                <a:cs typeface="Times New Roman" pitchFamily="18" charset="0"/>
              </a:rPr>
              <a:t>buting</a:t>
            </a:r>
            <a:r>
              <a:rPr lang="en-US" sz="2400" b="1" dirty="0" smtClean="0">
                <a:latin typeface="Times New Roman" pitchFamily="18" charset="0"/>
                <a:cs typeface="Times New Roman" pitchFamily="18" charset="0"/>
              </a:rPr>
              <a:t> dak meant for that department &amp; includes </a:t>
            </a:r>
            <a:r>
              <a:rPr lang="en-US" sz="2400" b="1" dirty="0" err="1" smtClean="0">
                <a:latin typeface="Times New Roman" pitchFamily="18" charset="0"/>
                <a:cs typeface="Times New Roman" pitchFamily="18" charset="0"/>
              </a:rPr>
              <a:t>funct</a:t>
            </a:r>
            <a:r>
              <a:rPr lang="en-US" sz="2400" b="1" dirty="0" smtClean="0">
                <a:latin typeface="Times New Roman" pitchFamily="18" charset="0"/>
                <a:cs typeface="Times New Roman" pitchFamily="18" charset="0"/>
              </a:rPr>
              <a:t>-</a:t>
            </a:r>
          </a:p>
          <a:p>
            <a:r>
              <a:rPr lang="en-US" sz="2400" b="1" dirty="0" err="1" smtClean="0">
                <a:latin typeface="Times New Roman" pitchFamily="18" charset="0"/>
                <a:cs typeface="Times New Roman" pitchFamily="18" charset="0"/>
              </a:rPr>
              <a:t>ioneries</a:t>
            </a:r>
            <a:r>
              <a:rPr lang="en-US" sz="2400" b="1" dirty="0" smtClean="0">
                <a:latin typeface="Times New Roman" pitchFamily="18" charset="0"/>
                <a:cs typeface="Times New Roman" pitchFamily="18" charset="0"/>
              </a:rPr>
              <a:t> like resident clerk and night duty clerk.</a:t>
            </a:r>
          </a:p>
          <a:p>
            <a:r>
              <a:rPr lang="en-US" sz="2400" b="1" u="sng" dirty="0" smtClean="0">
                <a:latin typeface="Times New Roman" pitchFamily="18" charset="0"/>
                <a:cs typeface="Times New Roman" pitchFamily="18" charset="0"/>
              </a:rPr>
              <a:t>Dak</a:t>
            </a:r>
            <a:r>
              <a:rPr lang="en-US" sz="2400" b="1" dirty="0" smtClean="0">
                <a:latin typeface="Times New Roman" pitchFamily="18" charset="0"/>
                <a:cs typeface="Times New Roman" pitchFamily="18" charset="0"/>
              </a:rPr>
              <a:t>: includes every type of written communications such</a:t>
            </a:r>
          </a:p>
          <a:p>
            <a:r>
              <a:rPr lang="en-US" sz="2400" b="1" dirty="0" smtClean="0">
                <a:latin typeface="Times New Roman" pitchFamily="18" charset="0"/>
                <a:cs typeface="Times New Roman" pitchFamily="18" charset="0"/>
              </a:rPr>
              <a:t>as letter, telegram, interdepartmental notes, file, fax,</a:t>
            </a:r>
          </a:p>
          <a:p>
            <a:r>
              <a:rPr lang="en-US" sz="2400" b="1" dirty="0" smtClean="0">
                <a:latin typeface="Times New Roman" pitchFamily="18" charset="0"/>
                <a:cs typeface="Times New Roman" pitchFamily="18" charset="0"/>
              </a:rPr>
              <a:t>E-mail, wireless message, which is received, whether by</a:t>
            </a:r>
          </a:p>
          <a:p>
            <a:r>
              <a:rPr lang="en-US" sz="2400" b="1" dirty="0" smtClean="0">
                <a:latin typeface="Times New Roman" pitchFamily="18" charset="0"/>
                <a:cs typeface="Times New Roman" pitchFamily="18" charset="0"/>
              </a:rPr>
              <a:t>Post or otherwise, in any department for its consideration.</a:t>
            </a:r>
          </a:p>
          <a:p>
            <a:r>
              <a:rPr lang="en-US" sz="2400" b="1" u="sng" dirty="0" smtClean="0">
                <a:latin typeface="Times New Roman" pitchFamily="18" charset="0"/>
                <a:cs typeface="Times New Roman" pitchFamily="18" charset="0"/>
              </a:rPr>
              <a:t>Dealing Hand</a:t>
            </a:r>
            <a:r>
              <a:rPr lang="en-US" sz="2400" b="1" dirty="0" smtClean="0">
                <a:latin typeface="Times New Roman" pitchFamily="18" charset="0"/>
                <a:cs typeface="Times New Roman" pitchFamily="18" charset="0"/>
              </a:rPr>
              <a:t>: means any functionary such as LDC, UDC,</a:t>
            </a:r>
          </a:p>
          <a:p>
            <a:r>
              <a:rPr lang="en-US" sz="2400" b="1" dirty="0" smtClean="0">
                <a:latin typeface="Times New Roman" pitchFamily="18" charset="0"/>
                <a:cs typeface="Times New Roman" pitchFamily="18" charset="0"/>
              </a:rPr>
              <a:t>Assistant, </a:t>
            </a:r>
            <a:r>
              <a:rPr lang="en-US" sz="2400" b="1" i="1" dirty="0" smtClean="0">
                <a:latin typeface="Times New Roman" pitchFamily="18" charset="0"/>
                <a:cs typeface="Times New Roman" pitchFamily="18" charset="0"/>
              </a:rPr>
              <a:t>entrusted with initial examination and noting</a:t>
            </a:r>
          </a:p>
          <a:p>
            <a:r>
              <a:rPr lang="en-US" sz="2400" b="1" i="1" dirty="0" smtClean="0">
                <a:latin typeface="Times New Roman" pitchFamily="18" charset="0"/>
                <a:cs typeface="Times New Roman" pitchFamily="18" charset="0"/>
              </a:rPr>
              <a:t>upon cases.</a:t>
            </a:r>
            <a:endParaRPr lang="en-US" sz="2400" b="1" dirty="0" smtClean="0">
              <a:latin typeface="Times New Roman" pitchFamily="18" charset="0"/>
              <a:cs typeface="Times New Roman" pitchFamily="18" charset="0"/>
            </a:endParaRPr>
          </a:p>
          <a:p>
            <a:r>
              <a:rPr lang="en-US" sz="2400" b="1" u="sng" dirty="0" err="1" smtClean="0">
                <a:latin typeface="Times New Roman" pitchFamily="18" charset="0"/>
                <a:cs typeface="Times New Roman" pitchFamily="18" charset="0"/>
              </a:rPr>
              <a:t>Diarising</a:t>
            </a:r>
            <a:r>
              <a:rPr lang="en-US" sz="2400" b="1" dirty="0" smtClean="0">
                <a:latin typeface="Times New Roman" pitchFamily="18" charset="0"/>
                <a:cs typeface="Times New Roman" pitchFamily="18" charset="0"/>
              </a:rPr>
              <a:t>: Registration of receipts in the Section Diary</a:t>
            </a:r>
          </a:p>
          <a:p>
            <a:r>
              <a:rPr lang="en-US" sz="2400" b="1" dirty="0" smtClean="0">
                <a:latin typeface="Times New Roman" pitchFamily="18" charset="0"/>
                <a:cs typeface="Times New Roman" pitchFamily="18" charset="0"/>
              </a:rPr>
              <a:t>well as the diary register with the officers’ personal staff.</a:t>
            </a:r>
          </a:p>
          <a:p>
            <a:r>
              <a:rPr lang="en-US" sz="2400" b="1" u="sng" dirty="0" smtClean="0">
                <a:latin typeface="Times New Roman" pitchFamily="18" charset="0"/>
                <a:cs typeface="Times New Roman" pitchFamily="18" charset="0"/>
              </a:rPr>
              <a:t>Receipt</a:t>
            </a:r>
            <a:r>
              <a:rPr lang="en-US" sz="2400" b="1" dirty="0" smtClean="0">
                <a:latin typeface="Times New Roman" pitchFamily="18" charset="0"/>
                <a:cs typeface="Times New Roman" pitchFamily="18" charset="0"/>
              </a:rPr>
              <a:t>: Dak received by the concerned Section/Officer.</a:t>
            </a:r>
            <a:endParaRPr lang="en-US" sz="2400" b="1" u="sng" dirty="0" smtClean="0">
              <a:latin typeface="Times New Roman" pitchFamily="18" charset="0"/>
              <a:cs typeface="Times New Roman" pitchFamily="18" charset="0"/>
            </a:endParaRPr>
          </a:p>
          <a:p>
            <a:endParaRPr lang="en-US" sz="24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linds(horizontal)">
                                      <p:cBhvr>
                                        <p:cTn id="12" dur="500"/>
                                        <p:tgtEl>
                                          <p:spTgt spid="4">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blinds(horizontal)">
                                      <p:cBhvr>
                                        <p:cTn id="15" dur="500"/>
                                        <p:tgtEl>
                                          <p:spTgt spid="4">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blinds(horizontal)">
                                      <p:cBhvr>
                                        <p:cTn id="18" dur="500"/>
                                        <p:tgtEl>
                                          <p:spTgt spid="4">
                                            <p:txEl>
                                              <p:pRg st="3" end="3"/>
                                            </p:txEl>
                                          </p:spTgt>
                                        </p:tgtEl>
                                      </p:cBhvr>
                                    </p:animEffect>
                                  </p:childTnLst>
                                </p:cTn>
                              </p:par>
                              <p:par>
                                <p:cTn id="19" presetID="3" presetClass="entr" presetSubtype="10" fill="hold" nodeType="with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blinds(horizontal)">
                                      <p:cBhvr>
                                        <p:cTn id="21" dur="500"/>
                                        <p:tgtEl>
                                          <p:spTgt spid="4">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nodeType="clickEffect">
                                  <p:stCondLst>
                                    <p:cond delay="0"/>
                                  </p:stCondLst>
                                  <p:childTnLst>
                                    <p:set>
                                      <p:cBhvr>
                                        <p:cTn id="25" dur="1" fill="hold">
                                          <p:stCondLst>
                                            <p:cond delay="0"/>
                                          </p:stCondLst>
                                        </p:cTn>
                                        <p:tgtEl>
                                          <p:spTgt spid="4">
                                            <p:txEl>
                                              <p:pRg st="5" end="5"/>
                                            </p:txEl>
                                          </p:spTgt>
                                        </p:tgtEl>
                                        <p:attrNameLst>
                                          <p:attrName>style.visibility</p:attrName>
                                        </p:attrNameLst>
                                      </p:cBhvr>
                                      <p:to>
                                        <p:strVal val="visible"/>
                                      </p:to>
                                    </p:set>
                                    <p:animEffect transition="in" filter="blinds(horizontal)">
                                      <p:cBhvr>
                                        <p:cTn id="26" dur="500"/>
                                        <p:tgtEl>
                                          <p:spTgt spid="4">
                                            <p:txEl>
                                              <p:pRg st="5" end="5"/>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4">
                                            <p:txEl>
                                              <p:pRg st="6" end="6"/>
                                            </p:txEl>
                                          </p:spTgt>
                                        </p:tgtEl>
                                        <p:attrNameLst>
                                          <p:attrName>style.visibility</p:attrName>
                                        </p:attrNameLst>
                                      </p:cBhvr>
                                      <p:to>
                                        <p:strVal val="visible"/>
                                      </p:to>
                                    </p:set>
                                    <p:animEffect transition="in" filter="blinds(horizontal)">
                                      <p:cBhvr>
                                        <p:cTn id="29" dur="500"/>
                                        <p:tgtEl>
                                          <p:spTgt spid="4">
                                            <p:txEl>
                                              <p:pRg st="6" end="6"/>
                                            </p:txEl>
                                          </p:spTgt>
                                        </p:tgtEl>
                                      </p:cBhvr>
                                    </p:animEffect>
                                  </p:childTnLst>
                                </p:cTn>
                              </p:par>
                              <p:par>
                                <p:cTn id="30" presetID="3" presetClass="entr" presetSubtype="10" fill="hold" nodeType="withEffect">
                                  <p:stCondLst>
                                    <p:cond delay="0"/>
                                  </p:stCondLst>
                                  <p:childTnLst>
                                    <p:set>
                                      <p:cBhvr>
                                        <p:cTn id="31" dur="1" fill="hold">
                                          <p:stCondLst>
                                            <p:cond delay="0"/>
                                          </p:stCondLst>
                                        </p:cTn>
                                        <p:tgtEl>
                                          <p:spTgt spid="4">
                                            <p:txEl>
                                              <p:pRg st="7" end="7"/>
                                            </p:txEl>
                                          </p:spTgt>
                                        </p:tgtEl>
                                        <p:attrNameLst>
                                          <p:attrName>style.visibility</p:attrName>
                                        </p:attrNameLst>
                                      </p:cBhvr>
                                      <p:to>
                                        <p:strVal val="visible"/>
                                      </p:to>
                                    </p:set>
                                    <p:animEffect transition="in" filter="blinds(horizontal)">
                                      <p:cBhvr>
                                        <p:cTn id="32" dur="500"/>
                                        <p:tgtEl>
                                          <p:spTgt spid="4">
                                            <p:txEl>
                                              <p:pRg st="7" end="7"/>
                                            </p:txEl>
                                          </p:spTgt>
                                        </p:tgtEl>
                                      </p:cBhvr>
                                    </p:animEffect>
                                  </p:childTnLst>
                                </p:cTn>
                              </p:par>
                              <p:par>
                                <p:cTn id="33" presetID="3" presetClass="entr" presetSubtype="10" fill="hold" nodeType="with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animEffect transition="in" filter="blinds(horizontal)">
                                      <p:cBhvr>
                                        <p:cTn id="35" dur="500"/>
                                        <p:tgtEl>
                                          <p:spTgt spid="4">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nodeType="clickEffect">
                                  <p:stCondLst>
                                    <p:cond delay="0"/>
                                  </p:stCondLst>
                                  <p:childTnLst>
                                    <p:set>
                                      <p:cBhvr>
                                        <p:cTn id="39" dur="1" fill="hold">
                                          <p:stCondLst>
                                            <p:cond delay="0"/>
                                          </p:stCondLst>
                                        </p:cTn>
                                        <p:tgtEl>
                                          <p:spTgt spid="4">
                                            <p:txEl>
                                              <p:pRg st="9" end="9"/>
                                            </p:txEl>
                                          </p:spTgt>
                                        </p:tgtEl>
                                        <p:attrNameLst>
                                          <p:attrName>style.visibility</p:attrName>
                                        </p:attrNameLst>
                                      </p:cBhvr>
                                      <p:to>
                                        <p:strVal val="visible"/>
                                      </p:to>
                                    </p:set>
                                    <p:animEffect transition="in" filter="blinds(horizontal)">
                                      <p:cBhvr>
                                        <p:cTn id="40" dur="500"/>
                                        <p:tgtEl>
                                          <p:spTgt spid="4">
                                            <p:txEl>
                                              <p:pRg st="9" end="9"/>
                                            </p:txEl>
                                          </p:spTgt>
                                        </p:tgtEl>
                                      </p:cBhvr>
                                    </p:animEffect>
                                  </p:childTnLst>
                                </p:cTn>
                              </p:par>
                              <p:par>
                                <p:cTn id="41" presetID="3" presetClass="entr" presetSubtype="10" fill="hold" nodeType="withEffect">
                                  <p:stCondLst>
                                    <p:cond delay="0"/>
                                  </p:stCondLst>
                                  <p:childTnLst>
                                    <p:set>
                                      <p:cBhvr>
                                        <p:cTn id="42" dur="1" fill="hold">
                                          <p:stCondLst>
                                            <p:cond delay="0"/>
                                          </p:stCondLst>
                                        </p:cTn>
                                        <p:tgtEl>
                                          <p:spTgt spid="4">
                                            <p:txEl>
                                              <p:pRg st="10" end="10"/>
                                            </p:txEl>
                                          </p:spTgt>
                                        </p:tgtEl>
                                        <p:attrNameLst>
                                          <p:attrName>style.visibility</p:attrName>
                                        </p:attrNameLst>
                                      </p:cBhvr>
                                      <p:to>
                                        <p:strVal val="visible"/>
                                      </p:to>
                                    </p:set>
                                    <p:animEffect transition="in" filter="blinds(horizontal)">
                                      <p:cBhvr>
                                        <p:cTn id="43" dur="500"/>
                                        <p:tgtEl>
                                          <p:spTgt spid="4">
                                            <p:txEl>
                                              <p:pRg st="10" end="10"/>
                                            </p:txEl>
                                          </p:spTgt>
                                        </p:tgtEl>
                                      </p:cBhvr>
                                    </p:animEffect>
                                  </p:childTnLst>
                                </p:cTn>
                              </p:par>
                              <p:par>
                                <p:cTn id="44" presetID="3" presetClass="entr" presetSubtype="10" fill="hold" nodeType="withEffect">
                                  <p:stCondLst>
                                    <p:cond delay="0"/>
                                  </p:stCondLst>
                                  <p:childTnLst>
                                    <p:set>
                                      <p:cBhvr>
                                        <p:cTn id="45" dur="1" fill="hold">
                                          <p:stCondLst>
                                            <p:cond delay="0"/>
                                          </p:stCondLst>
                                        </p:cTn>
                                        <p:tgtEl>
                                          <p:spTgt spid="4">
                                            <p:txEl>
                                              <p:pRg st="11" end="11"/>
                                            </p:txEl>
                                          </p:spTgt>
                                        </p:tgtEl>
                                        <p:attrNameLst>
                                          <p:attrName>style.visibility</p:attrName>
                                        </p:attrNameLst>
                                      </p:cBhvr>
                                      <p:to>
                                        <p:strVal val="visible"/>
                                      </p:to>
                                    </p:set>
                                    <p:animEffect transition="in" filter="blinds(horizontal)">
                                      <p:cBhvr>
                                        <p:cTn id="46" dur="500"/>
                                        <p:tgtEl>
                                          <p:spTgt spid="4">
                                            <p:txEl>
                                              <p:pRg st="11" end="11"/>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nodeType="clickEffect">
                                  <p:stCondLst>
                                    <p:cond delay="0"/>
                                  </p:stCondLst>
                                  <p:childTnLst>
                                    <p:set>
                                      <p:cBhvr>
                                        <p:cTn id="50" dur="1" fill="hold">
                                          <p:stCondLst>
                                            <p:cond delay="0"/>
                                          </p:stCondLst>
                                        </p:cTn>
                                        <p:tgtEl>
                                          <p:spTgt spid="4">
                                            <p:txEl>
                                              <p:pRg st="12" end="12"/>
                                            </p:txEl>
                                          </p:spTgt>
                                        </p:tgtEl>
                                        <p:attrNameLst>
                                          <p:attrName>style.visibility</p:attrName>
                                        </p:attrNameLst>
                                      </p:cBhvr>
                                      <p:to>
                                        <p:strVal val="visible"/>
                                      </p:to>
                                    </p:set>
                                    <p:animEffect transition="in" filter="blinds(horizontal)">
                                      <p:cBhvr>
                                        <p:cTn id="51" dur="500"/>
                                        <p:tgtEl>
                                          <p:spTgt spid="4">
                                            <p:txEl>
                                              <p:pRg st="12" end="12"/>
                                            </p:txEl>
                                          </p:spTgt>
                                        </p:tgtEl>
                                      </p:cBhvr>
                                    </p:animEffect>
                                  </p:childTnLst>
                                </p:cTn>
                              </p:par>
                              <p:par>
                                <p:cTn id="52" presetID="3" presetClass="entr" presetSubtype="10" fill="hold" nodeType="withEffect">
                                  <p:stCondLst>
                                    <p:cond delay="0"/>
                                  </p:stCondLst>
                                  <p:childTnLst>
                                    <p:set>
                                      <p:cBhvr>
                                        <p:cTn id="53" dur="1" fill="hold">
                                          <p:stCondLst>
                                            <p:cond delay="0"/>
                                          </p:stCondLst>
                                        </p:cTn>
                                        <p:tgtEl>
                                          <p:spTgt spid="4">
                                            <p:txEl>
                                              <p:pRg st="13" end="13"/>
                                            </p:txEl>
                                          </p:spTgt>
                                        </p:tgtEl>
                                        <p:attrNameLst>
                                          <p:attrName>style.visibility</p:attrName>
                                        </p:attrNameLst>
                                      </p:cBhvr>
                                      <p:to>
                                        <p:strVal val="visible"/>
                                      </p:to>
                                    </p:set>
                                    <p:animEffect transition="in" filter="blinds(horizontal)">
                                      <p:cBhvr>
                                        <p:cTn id="54" dur="500"/>
                                        <p:tgtEl>
                                          <p:spTgt spid="4">
                                            <p:txEl>
                                              <p:pRg st="13" end="13"/>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3" presetClass="entr" presetSubtype="10" fill="hold" nodeType="clickEffect">
                                  <p:stCondLst>
                                    <p:cond delay="0"/>
                                  </p:stCondLst>
                                  <p:childTnLst>
                                    <p:set>
                                      <p:cBhvr>
                                        <p:cTn id="58" dur="1" fill="hold">
                                          <p:stCondLst>
                                            <p:cond delay="0"/>
                                          </p:stCondLst>
                                        </p:cTn>
                                        <p:tgtEl>
                                          <p:spTgt spid="4">
                                            <p:txEl>
                                              <p:pRg st="14" end="14"/>
                                            </p:txEl>
                                          </p:spTgt>
                                        </p:tgtEl>
                                        <p:attrNameLst>
                                          <p:attrName>style.visibility</p:attrName>
                                        </p:attrNameLst>
                                      </p:cBhvr>
                                      <p:to>
                                        <p:strVal val="visible"/>
                                      </p:to>
                                    </p:set>
                                    <p:animEffect transition="in" filter="blinds(horizontal)">
                                      <p:cBhvr>
                                        <p:cTn id="59" dur="500"/>
                                        <p:tgtEl>
                                          <p:spTgt spid="4">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CONFIDENTIAL DOCUMENTS</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b="1" dirty="0" smtClean="0"/>
              <a:t> </a:t>
            </a:r>
            <a:r>
              <a:rPr lang="en-US" b="1" u="sng" dirty="0" smtClean="0"/>
              <a:t>Notes portion of file – ‘Confidential’</a:t>
            </a:r>
          </a:p>
          <a:p>
            <a:r>
              <a:rPr lang="en-US" b="1" dirty="0" smtClean="0">
                <a:solidFill>
                  <a:srgbClr val="7030A0"/>
                </a:solidFill>
              </a:rPr>
              <a:t>Not to be referred to outside authority without consent of the Department.</a:t>
            </a:r>
          </a:p>
          <a:p>
            <a:r>
              <a:rPr lang="en-US" b="1" dirty="0" smtClean="0">
                <a:solidFill>
                  <a:srgbClr val="7030A0"/>
                </a:solidFill>
              </a:rPr>
              <a:t>Such consent will not apply if the officer to whom file referred is personally affected;</a:t>
            </a:r>
          </a:p>
          <a:p>
            <a:pPr>
              <a:buFont typeface="Wingdings" pitchFamily="2" charset="2"/>
              <a:buChar char="Ø"/>
            </a:pPr>
            <a:r>
              <a:rPr lang="en-US" b="1" u="sng" dirty="0" smtClean="0"/>
              <a:t>Carry confidential/secret papers outside:</a:t>
            </a:r>
          </a:p>
          <a:p>
            <a:r>
              <a:rPr lang="en-US" b="1" dirty="0" smtClean="0">
                <a:solidFill>
                  <a:srgbClr val="7030A0"/>
                </a:solidFill>
              </a:rPr>
              <a:t>Confidential – not below S.O./D.O.;</a:t>
            </a:r>
          </a:p>
          <a:p>
            <a:r>
              <a:rPr lang="en-US" b="1" dirty="0" smtClean="0">
                <a:solidFill>
                  <a:srgbClr val="7030A0"/>
                </a:solidFill>
              </a:rPr>
              <a:t>Secret – U.S. with written auth. Of J. S.</a:t>
            </a:r>
          </a:p>
          <a:p>
            <a:endParaRPr lang="en-US" b="1" u="sng" dirty="0" smtClean="0"/>
          </a:p>
          <a:p>
            <a:pPr>
              <a:buFont typeface="Wingdings" pitchFamily="2" charset="2"/>
              <a:buChar char="Ø"/>
            </a:pPr>
            <a:endParaRPr lang="en-US" b="1" dirty="0" smtClean="0"/>
          </a:p>
          <a:p>
            <a:pPr>
              <a:buNone/>
            </a:pPr>
            <a:endParaRPr lang="en-US" b="1" dirty="0" smtClean="0"/>
          </a:p>
          <a:p>
            <a:pPr>
              <a:buNone/>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HANDLING CLASSIFIED PAPERS</a:t>
            </a:r>
            <a:endParaRPr lang="en-US" dirty="0"/>
          </a:p>
        </p:txBody>
      </p:sp>
      <p:sp>
        <p:nvSpPr>
          <p:cNvPr id="3" name="Content Placeholder 2"/>
          <p:cNvSpPr>
            <a:spLocks noGrp="1"/>
          </p:cNvSpPr>
          <p:nvPr>
            <p:ph idx="1"/>
          </p:nvPr>
        </p:nvSpPr>
        <p:spPr/>
        <p:txBody>
          <a:bodyPr>
            <a:normAutofit fontScale="92500"/>
          </a:bodyPr>
          <a:lstStyle/>
          <a:p>
            <a:pPr>
              <a:buFont typeface="Wingdings" pitchFamily="2" charset="2"/>
              <a:buChar char="Ø"/>
            </a:pPr>
            <a:r>
              <a:rPr lang="en-US" b="1" dirty="0" smtClean="0"/>
              <a:t>CONFIDENTIAL PAPERS:</a:t>
            </a:r>
          </a:p>
          <a:p>
            <a:r>
              <a:rPr lang="en-US" b="1" dirty="0" smtClean="0">
                <a:solidFill>
                  <a:srgbClr val="7030A0"/>
                </a:solidFill>
              </a:rPr>
              <a:t>Handed over personally;</a:t>
            </a:r>
          </a:p>
          <a:p>
            <a:r>
              <a:rPr lang="en-US" b="1" dirty="0" smtClean="0">
                <a:solidFill>
                  <a:srgbClr val="7030A0"/>
                </a:solidFill>
              </a:rPr>
              <a:t>If not, in sealed covers;</a:t>
            </a:r>
          </a:p>
          <a:p>
            <a:r>
              <a:rPr lang="en-US" b="1" dirty="0" smtClean="0">
                <a:solidFill>
                  <a:srgbClr val="7030A0"/>
                </a:solidFill>
              </a:rPr>
              <a:t>Same treatment to spare copies;</a:t>
            </a:r>
          </a:p>
          <a:p>
            <a:r>
              <a:rPr lang="en-US" b="1" dirty="0" smtClean="0">
                <a:solidFill>
                  <a:srgbClr val="7030A0"/>
                </a:solidFill>
              </a:rPr>
              <a:t>Register for Copies of classified printed papers;</a:t>
            </a:r>
          </a:p>
          <a:p>
            <a:pPr>
              <a:buFont typeface="Wingdings" pitchFamily="2" charset="2"/>
              <a:buChar char="Ø"/>
            </a:pPr>
            <a:r>
              <a:rPr lang="en-US" b="1" dirty="0" smtClean="0"/>
              <a:t>SECRET PAPERS:</a:t>
            </a:r>
          </a:p>
          <a:p>
            <a:r>
              <a:rPr lang="en-US" b="1" dirty="0" smtClean="0">
                <a:solidFill>
                  <a:srgbClr val="7030A0"/>
                </a:solidFill>
              </a:rPr>
              <a:t>Only seen/used by the officer addressed to;</a:t>
            </a:r>
          </a:p>
          <a:p>
            <a:r>
              <a:rPr lang="en-US" b="1" dirty="0" smtClean="0">
                <a:solidFill>
                  <a:srgbClr val="7030A0"/>
                </a:solidFill>
              </a:rPr>
              <a:t>Officer to keep in safe custody;</a:t>
            </a:r>
          </a:p>
          <a:p>
            <a:pPr>
              <a:buNone/>
            </a:pPr>
            <a:endParaRPr lang="en-US" b="1" dirty="0" smtClean="0"/>
          </a:p>
          <a:p>
            <a:pPr>
              <a:buNone/>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 FILE</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sz="3600" b="1" dirty="0" smtClean="0"/>
              <a:t>When the main file is not available for some reasons;</a:t>
            </a:r>
          </a:p>
          <a:p>
            <a:pPr>
              <a:buFont typeface="Wingdings" pitchFamily="2" charset="2"/>
              <a:buChar char="Ø"/>
            </a:pPr>
            <a:r>
              <a:rPr lang="en-US" sz="3600" b="1" dirty="0" smtClean="0"/>
              <a:t>Normally consists of :</a:t>
            </a:r>
          </a:p>
          <a:p>
            <a:r>
              <a:rPr lang="en-US" b="1" dirty="0" smtClean="0">
                <a:solidFill>
                  <a:srgbClr val="7030A0"/>
                </a:solidFill>
              </a:rPr>
              <a:t>Receipt or note dealt with;</a:t>
            </a:r>
          </a:p>
          <a:p>
            <a:r>
              <a:rPr lang="en-US" b="1" dirty="0" smtClean="0">
                <a:solidFill>
                  <a:srgbClr val="7030A0"/>
                </a:solidFill>
              </a:rPr>
              <a:t>Notes relating thereto;</a:t>
            </a:r>
          </a:p>
          <a:p>
            <a:pPr>
              <a:buFont typeface="Wingdings" pitchFamily="2" charset="2"/>
              <a:buChar char="Ø"/>
            </a:pPr>
            <a:r>
              <a:rPr lang="en-US" sz="3600" b="1" dirty="0" smtClean="0"/>
              <a:t>Merged with the main file when available</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REGISTERS</a:t>
            </a:r>
            <a:endParaRPr lang="en-US" dirty="0"/>
          </a:p>
        </p:txBody>
      </p:sp>
      <p:sp>
        <p:nvSpPr>
          <p:cNvPr id="3" name="Content Placeholder 2"/>
          <p:cNvSpPr>
            <a:spLocks noGrp="1"/>
          </p:cNvSpPr>
          <p:nvPr>
            <p:ph idx="1"/>
          </p:nvPr>
        </p:nvSpPr>
        <p:spPr/>
        <p:txBody>
          <a:bodyPr/>
          <a:lstStyle/>
          <a:p>
            <a:r>
              <a:rPr lang="en-US" b="1" u="sng" dirty="0" smtClean="0"/>
              <a:t>File Register</a:t>
            </a:r>
            <a:r>
              <a:rPr lang="en-US" b="1" dirty="0" smtClean="0"/>
              <a:t>: A record of Files opened during a calendar year;</a:t>
            </a:r>
          </a:p>
          <a:p>
            <a:r>
              <a:rPr lang="en-US" b="1" u="sng" dirty="0" smtClean="0"/>
              <a:t>File Movement Register</a:t>
            </a:r>
            <a:r>
              <a:rPr lang="en-US" b="1" dirty="0" smtClean="0"/>
              <a:t>: Movement of the File opened entered including -</a:t>
            </a:r>
          </a:p>
          <a:p>
            <a:pPr>
              <a:buFont typeface="Wingdings" pitchFamily="2" charset="2"/>
              <a:buChar char="ü"/>
            </a:pPr>
            <a:r>
              <a:rPr lang="en-US" b="1" dirty="0" smtClean="0">
                <a:solidFill>
                  <a:srgbClr val="7030A0"/>
                </a:solidFill>
              </a:rPr>
              <a:t>Linked files; and</a:t>
            </a:r>
          </a:p>
          <a:p>
            <a:pPr>
              <a:buFont typeface="Wingdings" pitchFamily="2" charset="2"/>
              <a:buChar char="ü"/>
            </a:pPr>
            <a:r>
              <a:rPr lang="en-US" b="1" dirty="0" smtClean="0">
                <a:solidFill>
                  <a:srgbClr val="7030A0"/>
                </a:solidFill>
              </a:rPr>
              <a:t>Recorded Files. </a:t>
            </a:r>
          </a:p>
          <a:p>
            <a:r>
              <a:rPr lang="en-US" b="1" u="sng" dirty="0" smtClean="0"/>
              <a:t>Register for watching progress of Recording.</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43200" y="1981200"/>
            <a:ext cx="3456074" cy="2585323"/>
          </a:xfrm>
          <a:prstGeom prst="rect">
            <a:avLst/>
          </a:prstGeom>
          <a:noFill/>
        </p:spPr>
        <p:txBody>
          <a:bodyPr wrap="none" rtlCol="0">
            <a:spAutoFit/>
          </a:bodyPr>
          <a:lstStyle/>
          <a:p>
            <a:r>
              <a:rPr lang="en-US" sz="5400" b="1" dirty="0" smtClean="0">
                <a:solidFill>
                  <a:srgbClr val="7030A0"/>
                </a:solidFill>
              </a:rPr>
              <a:t>PRINCIPLES</a:t>
            </a:r>
          </a:p>
          <a:p>
            <a:pPr algn="ctr"/>
            <a:r>
              <a:rPr lang="en-US" sz="5400" b="1" dirty="0" smtClean="0">
                <a:solidFill>
                  <a:srgbClr val="7030A0"/>
                </a:solidFill>
              </a:rPr>
              <a:t>OF</a:t>
            </a:r>
          </a:p>
          <a:p>
            <a:pPr algn="ctr"/>
            <a:r>
              <a:rPr lang="en-US" sz="5400" b="1" dirty="0" smtClean="0">
                <a:solidFill>
                  <a:srgbClr val="7030A0"/>
                </a:solidFill>
              </a:rPr>
              <a:t>NOTING</a:t>
            </a:r>
            <a:endParaRPr lang="en-US" sz="5400" b="1" dirty="0">
              <a:solidFill>
                <a:srgbClr val="7030A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FUNCTIONAL APPROACH TO NOTING</a:t>
            </a:r>
            <a:endParaRPr lang="en-US" dirty="0"/>
          </a:p>
        </p:txBody>
      </p:sp>
      <p:sp>
        <p:nvSpPr>
          <p:cNvPr id="3" name="Content Placeholder 2"/>
          <p:cNvSpPr>
            <a:spLocks noGrp="1"/>
          </p:cNvSpPr>
          <p:nvPr>
            <p:ph idx="1"/>
          </p:nvPr>
        </p:nvSpPr>
        <p:spPr/>
        <p:txBody>
          <a:bodyPr/>
          <a:lstStyle/>
          <a:p>
            <a:pPr>
              <a:buNone/>
            </a:pPr>
            <a:r>
              <a:rPr lang="en-US" b="1" dirty="0" smtClean="0"/>
              <a:t>CORRESPONDENCE HANDLING CASES</a:t>
            </a:r>
          </a:p>
          <a:p>
            <a:pPr>
              <a:buNone/>
            </a:pPr>
            <a:endParaRPr lang="en-US" b="1" dirty="0" smtClean="0"/>
          </a:p>
          <a:p>
            <a:pPr>
              <a:buClr>
                <a:schemeClr val="tx1"/>
              </a:buClr>
            </a:pPr>
            <a:r>
              <a:rPr lang="en-US" b="1" dirty="0" smtClean="0"/>
              <a:t>Detailed noting not required.</a:t>
            </a:r>
          </a:p>
          <a:p>
            <a:pPr>
              <a:buClr>
                <a:schemeClr val="tx1"/>
              </a:buClr>
            </a:pPr>
            <a:r>
              <a:rPr lang="en-US" b="1" dirty="0" smtClean="0"/>
              <a:t>Sufficient to record a brief note as follows:</a:t>
            </a:r>
          </a:p>
          <a:p>
            <a:pPr>
              <a:buNone/>
            </a:pPr>
            <a:r>
              <a:rPr lang="en-US" b="1" dirty="0" smtClean="0"/>
              <a:t>	“This is in reply to our letter at </a:t>
            </a:r>
            <a:r>
              <a:rPr lang="en-US" b="1" dirty="0" err="1" smtClean="0"/>
              <a:t>S.No</a:t>
            </a:r>
            <a:r>
              <a:rPr lang="en-US" b="1" dirty="0" smtClean="0"/>
              <a:t>….In brief, the point is……..A reply as in the draft is put up for approval.”</a:t>
            </a:r>
          </a:p>
          <a:p>
            <a:pPr>
              <a:buNone/>
            </a:pPr>
            <a:endParaRPr lang="en-US"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FUNCTIONAL APPROACH TO NOTING</a:t>
            </a:r>
            <a:endParaRPr lang="en-US" dirty="0"/>
          </a:p>
        </p:txBody>
      </p:sp>
      <p:sp>
        <p:nvSpPr>
          <p:cNvPr id="3" name="Content Placeholder 2"/>
          <p:cNvSpPr>
            <a:spLocks noGrp="1"/>
          </p:cNvSpPr>
          <p:nvPr>
            <p:ph idx="1"/>
          </p:nvPr>
        </p:nvSpPr>
        <p:spPr/>
        <p:txBody>
          <a:bodyPr>
            <a:normAutofit lnSpcReduction="10000"/>
          </a:bodyPr>
          <a:lstStyle/>
          <a:p>
            <a:pPr algn="ctr">
              <a:buNone/>
            </a:pPr>
            <a:r>
              <a:rPr lang="en-US" b="1" dirty="0" smtClean="0"/>
              <a:t>ROUTINE CASES</a:t>
            </a:r>
          </a:p>
          <a:p>
            <a:pPr>
              <a:buClr>
                <a:schemeClr val="tx1"/>
              </a:buClr>
              <a:buFont typeface="Wingdings" pitchFamily="2" charset="2"/>
              <a:buChar char="Ø"/>
            </a:pPr>
            <a:r>
              <a:rPr lang="en-US" b="1" dirty="0" smtClean="0"/>
              <a:t>REPETITIVE CASES</a:t>
            </a:r>
          </a:p>
          <a:p>
            <a:pPr>
              <a:buClr>
                <a:schemeClr val="tx1"/>
              </a:buClr>
            </a:pPr>
            <a:r>
              <a:rPr lang="en-US" b="1" dirty="0" smtClean="0">
                <a:solidFill>
                  <a:srgbClr val="7030A0"/>
                </a:solidFill>
              </a:rPr>
              <a:t>Standard process sheet.</a:t>
            </a:r>
          </a:p>
          <a:p>
            <a:pPr>
              <a:buClr>
                <a:schemeClr val="tx1"/>
              </a:buClr>
              <a:buFont typeface="Wingdings" pitchFamily="2" charset="2"/>
              <a:buChar char="Ø"/>
            </a:pPr>
            <a:r>
              <a:rPr lang="en-US" b="1" dirty="0" smtClean="0"/>
              <a:t>NON-REPETITIVE CASES</a:t>
            </a:r>
          </a:p>
          <a:p>
            <a:pPr>
              <a:buClr>
                <a:schemeClr val="tx1"/>
              </a:buClr>
            </a:pPr>
            <a:r>
              <a:rPr lang="en-US" b="1" dirty="0" smtClean="0">
                <a:solidFill>
                  <a:srgbClr val="7030A0"/>
                </a:solidFill>
              </a:rPr>
              <a:t>Fair draft without noting.</a:t>
            </a:r>
          </a:p>
          <a:p>
            <a:pPr algn="ctr">
              <a:buNone/>
            </a:pPr>
            <a:r>
              <a:rPr lang="en-US" b="1" dirty="0" smtClean="0"/>
              <a:t>UNNECESSARY CASES</a:t>
            </a:r>
          </a:p>
          <a:p>
            <a:pPr>
              <a:buClr>
                <a:schemeClr val="tx1"/>
              </a:buClr>
            </a:pPr>
            <a:r>
              <a:rPr lang="en-US" b="1" dirty="0" smtClean="0">
                <a:solidFill>
                  <a:srgbClr val="7030A0"/>
                </a:solidFill>
              </a:rPr>
              <a:t>File at the ‘dak’ stage.</a:t>
            </a:r>
          </a:p>
          <a:p>
            <a:pPr>
              <a:buClr>
                <a:schemeClr val="tx1"/>
              </a:buClr>
            </a:pPr>
            <a:r>
              <a:rPr lang="en-US" b="1" dirty="0" smtClean="0">
                <a:solidFill>
                  <a:srgbClr val="7030A0"/>
                </a:solidFill>
              </a:rPr>
              <a:t>Record brief reasons.</a:t>
            </a:r>
          </a:p>
          <a:p>
            <a:pPr>
              <a:buClr>
                <a:schemeClr val="tx1"/>
              </a:buClr>
              <a:buNone/>
            </a:pPr>
            <a:endParaRPr lang="en-US" b="1" dirty="0" smtClean="0"/>
          </a:p>
          <a:p>
            <a:pPr>
              <a:buNone/>
            </a:pP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FUNCTIONAL APPROACH TO NOTING</a:t>
            </a:r>
            <a:endParaRPr lang="en-US" dirty="0"/>
          </a:p>
        </p:txBody>
      </p:sp>
      <p:sp>
        <p:nvSpPr>
          <p:cNvPr id="3" name="Content Placeholder 2"/>
          <p:cNvSpPr>
            <a:spLocks noGrp="1"/>
          </p:cNvSpPr>
          <p:nvPr>
            <p:ph idx="1"/>
          </p:nvPr>
        </p:nvSpPr>
        <p:spPr/>
        <p:txBody>
          <a:bodyPr>
            <a:noAutofit/>
          </a:bodyPr>
          <a:lstStyle/>
          <a:p>
            <a:pPr algn="ctr">
              <a:lnSpc>
                <a:spcPct val="90000"/>
              </a:lnSpc>
              <a:buNone/>
            </a:pPr>
            <a:r>
              <a:rPr lang="en-US" b="1" dirty="0" smtClean="0"/>
              <a:t>PROBLEM SOLVING </a:t>
            </a:r>
            <a:r>
              <a:rPr lang="en-US" b="1" dirty="0" smtClean="0"/>
              <a:t>CASES</a:t>
            </a:r>
            <a:endParaRPr lang="en-US" sz="2400" b="1" dirty="0" smtClean="0"/>
          </a:p>
          <a:p>
            <a:pPr algn="ctr">
              <a:lnSpc>
                <a:spcPct val="90000"/>
              </a:lnSpc>
              <a:buNone/>
            </a:pPr>
            <a:r>
              <a:rPr lang="en-US" sz="2400" b="1" dirty="0" smtClean="0">
                <a:solidFill>
                  <a:srgbClr val="0070C0"/>
                </a:solidFill>
              </a:rPr>
              <a:t>QUESTIONS TO BE ASKED</a:t>
            </a:r>
            <a:r>
              <a:rPr lang="en-US" sz="2400" b="1" dirty="0" smtClean="0">
                <a:solidFill>
                  <a:srgbClr val="0070C0"/>
                </a:solidFill>
              </a:rPr>
              <a:t>?</a:t>
            </a:r>
            <a:endParaRPr lang="en-US" sz="2400" b="1" dirty="0" smtClean="0"/>
          </a:p>
          <a:p>
            <a:pPr>
              <a:lnSpc>
                <a:spcPct val="90000"/>
              </a:lnSpc>
              <a:buClr>
                <a:schemeClr val="tx1"/>
              </a:buClr>
            </a:pPr>
            <a:r>
              <a:rPr lang="en-US" sz="2800" b="1" dirty="0" smtClean="0">
                <a:solidFill>
                  <a:srgbClr val="7030A0"/>
                </a:solidFill>
              </a:rPr>
              <a:t>What is the problem?</a:t>
            </a:r>
          </a:p>
          <a:p>
            <a:pPr>
              <a:lnSpc>
                <a:spcPct val="90000"/>
              </a:lnSpc>
              <a:buClr>
                <a:schemeClr val="tx1"/>
              </a:buClr>
            </a:pPr>
            <a:r>
              <a:rPr lang="en-US" sz="2800" b="1" dirty="0" smtClean="0">
                <a:solidFill>
                  <a:srgbClr val="7030A0"/>
                </a:solidFill>
              </a:rPr>
              <a:t>How has it arisen?</a:t>
            </a:r>
          </a:p>
          <a:p>
            <a:pPr>
              <a:lnSpc>
                <a:spcPct val="90000"/>
              </a:lnSpc>
              <a:buClr>
                <a:schemeClr val="tx1"/>
              </a:buClr>
            </a:pPr>
            <a:r>
              <a:rPr lang="en-US" sz="2800" b="1" dirty="0" smtClean="0">
                <a:solidFill>
                  <a:srgbClr val="7030A0"/>
                </a:solidFill>
              </a:rPr>
              <a:t>What is the rule/policy/precedent position?</a:t>
            </a:r>
          </a:p>
          <a:p>
            <a:pPr>
              <a:buClr>
                <a:schemeClr val="tx1"/>
              </a:buClr>
            </a:pPr>
            <a:r>
              <a:rPr lang="en-US" sz="2800" b="1" dirty="0" smtClean="0">
                <a:solidFill>
                  <a:srgbClr val="7030A0"/>
                </a:solidFill>
              </a:rPr>
              <a:t>What are the possible solutions?</a:t>
            </a:r>
          </a:p>
          <a:p>
            <a:pPr>
              <a:buClr>
                <a:schemeClr val="tx1"/>
              </a:buClr>
            </a:pPr>
            <a:r>
              <a:rPr lang="en-US" sz="2800" b="1" dirty="0" smtClean="0">
                <a:solidFill>
                  <a:srgbClr val="7030A0"/>
                </a:solidFill>
              </a:rPr>
              <a:t>What is the best solution? Why?</a:t>
            </a:r>
          </a:p>
          <a:p>
            <a:pPr>
              <a:buClr>
                <a:schemeClr val="tx1"/>
              </a:buClr>
            </a:pPr>
            <a:r>
              <a:rPr lang="en-US" sz="2800" b="1" dirty="0" smtClean="0">
                <a:solidFill>
                  <a:srgbClr val="7030A0"/>
                </a:solidFill>
              </a:rPr>
              <a:t>What will be the consequences of the proposed solution?</a:t>
            </a:r>
          </a:p>
          <a:p>
            <a:pPr>
              <a:lnSpc>
                <a:spcPct val="90000"/>
              </a:lnSpc>
              <a:buClr>
                <a:schemeClr val="tx1"/>
              </a:buClr>
            </a:pPr>
            <a:endParaRPr lang="en-US" sz="2400" b="1" dirty="0" smtClean="0"/>
          </a:p>
          <a:p>
            <a:pPr>
              <a:lnSpc>
                <a:spcPct val="90000"/>
              </a:lnSpc>
              <a:buNone/>
            </a:pPr>
            <a:r>
              <a:rPr lang="en-US" sz="2400" b="1" dirty="0" smtClean="0"/>
              <a:t>	</a:t>
            </a:r>
          </a:p>
          <a:p>
            <a:pPr>
              <a:lnSpc>
                <a:spcPct val="90000"/>
              </a:lnSpc>
              <a:buNone/>
            </a:pPr>
            <a:endParaRPr lang="en-US" sz="2400" b="1" dirty="0" smtClean="0"/>
          </a:p>
          <a:p>
            <a:pPr>
              <a:buNone/>
            </a:pPr>
            <a:endParaRPr lang="en-US"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GUIDELINES FOR NOTING</a:t>
            </a:r>
            <a:endParaRPr lang="en-US" dirty="0"/>
          </a:p>
        </p:txBody>
      </p:sp>
      <p:sp>
        <p:nvSpPr>
          <p:cNvPr id="3" name="Content Placeholder 2"/>
          <p:cNvSpPr>
            <a:spLocks noGrp="1"/>
          </p:cNvSpPr>
          <p:nvPr>
            <p:ph idx="1"/>
          </p:nvPr>
        </p:nvSpPr>
        <p:spPr/>
        <p:txBody>
          <a:bodyPr/>
          <a:lstStyle/>
          <a:p>
            <a:r>
              <a:rPr lang="en-US" b="1" dirty="0" smtClean="0"/>
              <a:t>CONCISE</a:t>
            </a:r>
          </a:p>
          <a:p>
            <a:r>
              <a:rPr lang="en-US" b="1" dirty="0" smtClean="0"/>
              <a:t>TO THE POINT</a:t>
            </a:r>
          </a:p>
          <a:p>
            <a:r>
              <a:rPr lang="en-US" b="1" dirty="0" smtClean="0"/>
              <a:t>LENGTHY NOTES TO BE AVOIDED</a:t>
            </a:r>
          </a:p>
          <a:p>
            <a:r>
              <a:rPr lang="en-US" b="1" dirty="0" smtClean="0"/>
              <a:t>NO VERBATIM REPRODUCTION OR PARAPHRASING OF ANY PART OF THE CORRESPONDENCE.</a:t>
            </a:r>
          </a:p>
          <a:p>
            <a:r>
              <a:rPr lang="en-US" b="1" dirty="0" smtClean="0"/>
              <a:t>FACTS IN SUBSEQUENT NOTES SHOULD NOT BE REPEATED.</a:t>
            </a:r>
          </a:p>
          <a:p>
            <a:endParaRPr lang="en-US" b="1" dirty="0" smtClean="0"/>
          </a:p>
          <a:p>
            <a:endParaRPr lang="en-US" b="1" dirty="0" smtClean="0"/>
          </a:p>
          <a:p>
            <a:endParaRPr lang="en-US" b="1" dirty="0" smtClean="0"/>
          </a:p>
          <a:p>
            <a:endParaRPr lang="en-US" b="1" dirty="0" smtClean="0"/>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GUIDELINES FOR NOTING</a:t>
            </a:r>
            <a:endParaRPr lang="en-US" dirty="0"/>
          </a:p>
        </p:txBody>
      </p:sp>
      <p:sp>
        <p:nvSpPr>
          <p:cNvPr id="3" name="Content Placeholder 2"/>
          <p:cNvSpPr>
            <a:spLocks noGrp="1"/>
          </p:cNvSpPr>
          <p:nvPr>
            <p:ph idx="1"/>
          </p:nvPr>
        </p:nvSpPr>
        <p:spPr/>
        <p:txBody>
          <a:bodyPr/>
          <a:lstStyle/>
          <a:p>
            <a:r>
              <a:rPr lang="en-US" b="1" dirty="0" smtClean="0"/>
              <a:t>ATTENTION MAY BE DRAWN TO THE FACTS ALREADY RECORDED.</a:t>
            </a:r>
          </a:p>
          <a:p>
            <a:r>
              <a:rPr lang="en-US" b="1" dirty="0" smtClean="0"/>
              <a:t>REPRODUCING RELEVANT PORTIONS OF RULES/REGULATIONS  IN THE NOTE BE AVOIDED.</a:t>
            </a:r>
          </a:p>
          <a:p>
            <a:r>
              <a:rPr lang="en-US" b="1" dirty="0" smtClean="0"/>
              <a:t>RELEVANT EXTRACTS PLACED ON FILE. </a:t>
            </a:r>
          </a:p>
          <a:p>
            <a:r>
              <a:rPr lang="en-US" b="1" dirty="0" smtClean="0"/>
              <a:t>COURTEOUS &amp; TEMPERATE LANGUAGE USED.</a:t>
            </a:r>
          </a:p>
          <a:p>
            <a:r>
              <a:rPr lang="en-US" b="1" dirty="0" smtClean="0"/>
              <a:t>NO PERSONAL REMARKS.</a:t>
            </a:r>
          </a:p>
          <a:p>
            <a:pPr>
              <a:buNone/>
            </a:pPr>
            <a:endParaRPr lang="en-US" b="1" dirty="0" smtClean="0"/>
          </a:p>
          <a:p>
            <a:endParaRPr lang="en-US" b="1" dirty="0" smtClean="0"/>
          </a:p>
          <a:p>
            <a:endParaRPr lang="en-US" b="1" dirty="0" smtClean="0"/>
          </a:p>
          <a:p>
            <a:endParaRPr lang="en-US" b="1" dirty="0" smtClean="0"/>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RECEIPT OF DAK</a:t>
            </a:r>
            <a:endParaRPr lang="en-US" dirty="0"/>
          </a:p>
        </p:txBody>
      </p:sp>
      <p:sp>
        <p:nvSpPr>
          <p:cNvPr id="3" name="Content Placeholder 2"/>
          <p:cNvSpPr>
            <a:spLocks noGrp="1"/>
          </p:cNvSpPr>
          <p:nvPr>
            <p:ph idx="1"/>
          </p:nvPr>
        </p:nvSpPr>
        <p:spPr/>
        <p:txBody>
          <a:bodyPr>
            <a:normAutofit fontScale="92500"/>
          </a:bodyPr>
          <a:lstStyle/>
          <a:p>
            <a:pPr>
              <a:buFont typeface="Wingdings" pitchFamily="2" charset="2"/>
              <a:buChar char="Ø"/>
            </a:pPr>
            <a:r>
              <a:rPr lang="en-US" b="1" dirty="0" smtClean="0">
                <a:solidFill>
                  <a:srgbClr val="002060"/>
                </a:solidFill>
              </a:rPr>
              <a:t>During office hours: By CR/IFC;</a:t>
            </a:r>
          </a:p>
          <a:p>
            <a:pPr>
              <a:buFont typeface="Wingdings" pitchFamily="2" charset="2"/>
              <a:buChar char="Ø"/>
            </a:pPr>
            <a:r>
              <a:rPr lang="en-US" b="1" dirty="0" smtClean="0">
                <a:solidFill>
                  <a:srgbClr val="002060"/>
                </a:solidFill>
              </a:rPr>
              <a:t>Outside office hours:</a:t>
            </a:r>
          </a:p>
          <a:p>
            <a:pPr>
              <a:buFont typeface="Wingdings" pitchFamily="2" charset="2"/>
              <a:buChar char="ü"/>
            </a:pPr>
            <a:r>
              <a:rPr lang="en-US" b="1" dirty="0" smtClean="0">
                <a:solidFill>
                  <a:srgbClr val="0070C0"/>
                </a:solidFill>
              </a:rPr>
              <a:t>Addressee himself if marked ‘Immediate’;</a:t>
            </a:r>
          </a:p>
          <a:p>
            <a:pPr>
              <a:buFont typeface="Wingdings" pitchFamily="2" charset="2"/>
              <a:buChar char="ü"/>
            </a:pPr>
            <a:r>
              <a:rPr lang="en-US" b="1" dirty="0" smtClean="0">
                <a:solidFill>
                  <a:srgbClr val="0070C0"/>
                </a:solidFill>
              </a:rPr>
              <a:t>In other cases, by the night duty clerk;</a:t>
            </a:r>
          </a:p>
          <a:p>
            <a:pPr>
              <a:buFont typeface="Wingdings" pitchFamily="2" charset="2"/>
              <a:buChar char="Ø"/>
            </a:pPr>
            <a:r>
              <a:rPr lang="en-US" b="1" dirty="0" smtClean="0">
                <a:solidFill>
                  <a:srgbClr val="002060"/>
                </a:solidFill>
              </a:rPr>
              <a:t>E-mails: </a:t>
            </a:r>
          </a:p>
          <a:p>
            <a:pPr>
              <a:buFont typeface="Wingdings" pitchFamily="2" charset="2"/>
              <a:buChar char="ü"/>
            </a:pPr>
            <a:r>
              <a:rPr lang="en-US" b="1" dirty="0" smtClean="0">
                <a:solidFill>
                  <a:srgbClr val="0070C0"/>
                </a:solidFill>
              </a:rPr>
              <a:t>In the Department, downloaded centrally in Computer Centre &amp; forwarded to the CR;</a:t>
            </a:r>
          </a:p>
          <a:p>
            <a:pPr>
              <a:buFont typeface="Wingdings" pitchFamily="2" charset="2"/>
              <a:buChar char="ü"/>
            </a:pPr>
            <a:r>
              <a:rPr lang="en-US" b="1" dirty="0" smtClean="0">
                <a:solidFill>
                  <a:srgbClr val="0070C0"/>
                </a:solidFill>
              </a:rPr>
              <a:t>If addressed to officers, downloaded by them.</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GUIDELINES FOR NOTING</a:t>
            </a:r>
            <a:endParaRPr lang="en-US" dirty="0"/>
          </a:p>
        </p:txBody>
      </p:sp>
      <p:sp>
        <p:nvSpPr>
          <p:cNvPr id="3" name="Content Placeholder 2"/>
          <p:cNvSpPr>
            <a:spLocks noGrp="1"/>
          </p:cNvSpPr>
          <p:nvPr>
            <p:ph idx="1"/>
          </p:nvPr>
        </p:nvSpPr>
        <p:spPr/>
        <p:txBody>
          <a:bodyPr/>
          <a:lstStyle/>
          <a:p>
            <a:r>
              <a:rPr lang="en-US" b="1" dirty="0" smtClean="0"/>
              <a:t>IF PUC RAISES SEVERAL MAJOR POINTS, EACH POINT TO BE NOTED UPON SEPARATELY.</a:t>
            </a:r>
          </a:p>
          <a:p>
            <a:r>
              <a:rPr lang="en-US" b="1" dirty="0" smtClean="0"/>
              <a:t>NOTE BE DIVIDED INTO SERIALLY NUMBERED PARAGRAPHS.</a:t>
            </a:r>
          </a:p>
          <a:p>
            <a:r>
              <a:rPr lang="en-US" b="1" dirty="0" smtClean="0"/>
              <a:t>SMALL MARGIN LEFT ON ALL SIDES FOR BETTER PRESERVATION.</a:t>
            </a:r>
          </a:p>
          <a:p>
            <a:r>
              <a:rPr lang="en-US" b="1" dirty="0" smtClean="0"/>
              <a:t>MODIFICATION OR REPLACEMENT OF NOTES OF JUNIORS SHOULD NOT BE ASKED FOR.</a:t>
            </a:r>
          </a:p>
          <a:p>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GUIDELINES FOR NOTING</a:t>
            </a:r>
            <a:endParaRPr lang="en-US" dirty="0"/>
          </a:p>
        </p:txBody>
      </p:sp>
      <p:sp>
        <p:nvSpPr>
          <p:cNvPr id="3" name="Content Placeholder 2"/>
          <p:cNvSpPr>
            <a:spLocks noGrp="1"/>
          </p:cNvSpPr>
          <p:nvPr>
            <p:ph idx="1"/>
          </p:nvPr>
        </p:nvSpPr>
        <p:spPr/>
        <p:txBody>
          <a:bodyPr/>
          <a:lstStyle/>
          <a:p>
            <a:r>
              <a:rPr lang="en-US" b="1" dirty="0" smtClean="0"/>
              <a:t>IF REQUIRED RECORD SEPARATE NOTE;</a:t>
            </a:r>
          </a:p>
          <a:p>
            <a:r>
              <a:rPr lang="en-US" b="1" dirty="0" smtClean="0"/>
              <a:t>ORAL DISCUSSIONS/INSTRUCTIONS TO BE RECORDED/CONFIRMED AT THE EARLIEST.</a:t>
            </a:r>
          </a:p>
          <a:p>
            <a:r>
              <a:rPr lang="en-US" b="1" dirty="0" smtClean="0"/>
              <a:t>QUARTER OF THE NOTE SHEET SHOULD BE LEFT FOR REMARKS OF SENIOR OFFICERS.</a:t>
            </a:r>
          </a:p>
          <a:p>
            <a:r>
              <a:rPr lang="en-US" b="1" dirty="0" smtClean="0"/>
              <a:t>COURTESY SHEET SHOULD BE ATTACHED.</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SEQUENCING &amp; CONTENTS</a:t>
            </a:r>
            <a:endParaRPr lang="en-US" dirty="0"/>
          </a:p>
        </p:txBody>
      </p:sp>
      <p:sp>
        <p:nvSpPr>
          <p:cNvPr id="3" name="Content Placeholder 2"/>
          <p:cNvSpPr>
            <a:spLocks noGrp="1"/>
          </p:cNvSpPr>
          <p:nvPr>
            <p:ph idx="1"/>
          </p:nvPr>
        </p:nvSpPr>
        <p:spPr/>
        <p:txBody>
          <a:bodyPr>
            <a:normAutofit fontScale="92500"/>
          </a:bodyPr>
          <a:lstStyle/>
          <a:p>
            <a:r>
              <a:rPr lang="en-US" b="1" dirty="0" smtClean="0"/>
              <a:t>MATTER UNDER CONSIDERATION.</a:t>
            </a:r>
          </a:p>
          <a:p>
            <a:r>
              <a:rPr lang="en-US" b="1" dirty="0" smtClean="0"/>
              <a:t>RELATED RELEVANT FACTS.</a:t>
            </a:r>
          </a:p>
          <a:p>
            <a:r>
              <a:rPr lang="en-US" b="1" dirty="0" smtClean="0"/>
              <a:t>RELATED RULES/REGULATIONS/ INSTRUCTIONS.</a:t>
            </a:r>
          </a:p>
          <a:p>
            <a:r>
              <a:rPr lang="en-US" b="1" dirty="0" smtClean="0"/>
              <a:t>PRECEDENTS.</a:t>
            </a:r>
          </a:p>
          <a:p>
            <a:r>
              <a:rPr lang="en-US" b="1" dirty="0" smtClean="0"/>
              <a:t>ALTERNATIVES FOR DECISION MAKING.</a:t>
            </a:r>
          </a:p>
          <a:p>
            <a:r>
              <a:rPr lang="en-US" b="1" dirty="0" smtClean="0"/>
              <a:t>ANALYSIS OF ALTERNATIVES.</a:t>
            </a:r>
          </a:p>
          <a:p>
            <a:pPr>
              <a:buClr>
                <a:schemeClr val="tx1"/>
              </a:buClr>
            </a:pPr>
            <a:r>
              <a:rPr lang="en-US" b="1" dirty="0" smtClean="0"/>
              <a:t>RECOMMENDATION OF SUGGESTED COURSE OF ACTION.</a:t>
            </a:r>
          </a:p>
          <a:p>
            <a:pPr>
              <a:buNone/>
            </a:pPr>
            <a:endParaRPr lang="en-US" b="1" dirty="0" smtClean="0"/>
          </a:p>
          <a:p>
            <a:endParaRPr lang="en-US" b="1" dirty="0" smtClean="0"/>
          </a:p>
          <a:p>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95600" y="2057400"/>
            <a:ext cx="3088089" cy="2308324"/>
          </a:xfrm>
          <a:prstGeom prst="rect">
            <a:avLst/>
          </a:prstGeom>
          <a:noFill/>
        </p:spPr>
        <p:txBody>
          <a:bodyPr wrap="none" rtlCol="0">
            <a:spAutoFit/>
          </a:bodyPr>
          <a:lstStyle/>
          <a:p>
            <a:pPr algn="ctr"/>
            <a:r>
              <a:rPr lang="en-US" sz="4800" b="1" dirty="0" smtClean="0">
                <a:solidFill>
                  <a:srgbClr val="7030A0"/>
                </a:solidFill>
              </a:rPr>
              <a:t>PRINCIPLES</a:t>
            </a:r>
          </a:p>
          <a:p>
            <a:pPr algn="ctr"/>
            <a:r>
              <a:rPr lang="en-US" sz="4800" b="1" dirty="0" smtClean="0">
                <a:solidFill>
                  <a:srgbClr val="7030A0"/>
                </a:solidFill>
              </a:rPr>
              <a:t>OF</a:t>
            </a:r>
          </a:p>
          <a:p>
            <a:pPr algn="ctr"/>
            <a:r>
              <a:rPr lang="en-US" sz="4800" b="1" dirty="0" smtClean="0">
                <a:solidFill>
                  <a:srgbClr val="7030A0"/>
                </a:solidFill>
              </a:rPr>
              <a:t>DRAFTING</a:t>
            </a:r>
            <a:endParaRPr lang="en-US" sz="4800" b="1" dirty="0">
              <a:solidFill>
                <a:srgbClr val="7030A0"/>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DRAFTS</a:t>
            </a:r>
            <a:endParaRPr lang="en-US" dirty="0"/>
          </a:p>
        </p:txBody>
      </p:sp>
      <p:sp>
        <p:nvSpPr>
          <p:cNvPr id="3" name="Content Placeholder 2"/>
          <p:cNvSpPr>
            <a:spLocks noGrp="1"/>
          </p:cNvSpPr>
          <p:nvPr>
            <p:ph idx="1"/>
          </p:nvPr>
        </p:nvSpPr>
        <p:spPr/>
        <p:txBody>
          <a:bodyPr/>
          <a:lstStyle/>
          <a:p>
            <a:pPr>
              <a:buClr>
                <a:schemeClr val="tx1"/>
              </a:buClr>
            </a:pPr>
            <a:r>
              <a:rPr lang="en-US" b="1" dirty="0" smtClean="0"/>
              <a:t>Draft along with notes.</a:t>
            </a:r>
          </a:p>
          <a:p>
            <a:pPr>
              <a:buClr>
                <a:schemeClr val="tx1"/>
              </a:buClr>
            </a:pPr>
            <a:r>
              <a:rPr lang="en-US" b="1" dirty="0" smtClean="0"/>
              <a:t>Modify drafts if necessary.</a:t>
            </a:r>
          </a:p>
          <a:p>
            <a:pPr>
              <a:buClr>
                <a:schemeClr val="tx1"/>
              </a:buClr>
            </a:pPr>
            <a:r>
              <a:rPr lang="en-US" b="1" dirty="0" smtClean="0"/>
              <a:t>Note and draft to be approved simultaneously.</a:t>
            </a:r>
          </a:p>
          <a:p>
            <a:pPr>
              <a:buClr>
                <a:schemeClr val="tx1"/>
              </a:buClr>
            </a:pPr>
            <a:r>
              <a:rPr lang="en-US" b="1" dirty="0" smtClean="0"/>
              <a:t>If more than one draft, numbered accordingly.</a:t>
            </a:r>
          </a:p>
          <a:p>
            <a:pPr>
              <a:buClr>
                <a:schemeClr val="tx1"/>
              </a:buClr>
            </a:pPr>
            <a:r>
              <a:rPr lang="en-US" b="1" dirty="0" smtClean="0"/>
              <a:t>Enclosures etc. indicated.</a:t>
            </a:r>
          </a:p>
          <a:p>
            <a:pPr>
              <a:buClr>
                <a:schemeClr val="tx1"/>
              </a:buClr>
            </a:pPr>
            <a:r>
              <a:rPr lang="en-US" b="1" dirty="0" smtClean="0"/>
              <a:t>Urgency classifications/mode of dispatch.</a:t>
            </a:r>
          </a:p>
          <a:p>
            <a:pPr>
              <a:buNone/>
            </a:pPr>
            <a:endParaRPr lang="en-US" b="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GUIDELINES FOR DRAFTING</a:t>
            </a:r>
            <a:endParaRPr lang="en-US" dirty="0"/>
          </a:p>
        </p:txBody>
      </p:sp>
      <p:sp>
        <p:nvSpPr>
          <p:cNvPr id="3" name="Content Placeholder 2"/>
          <p:cNvSpPr>
            <a:spLocks noGrp="1"/>
          </p:cNvSpPr>
          <p:nvPr>
            <p:ph idx="1"/>
          </p:nvPr>
        </p:nvSpPr>
        <p:spPr/>
        <p:txBody>
          <a:bodyPr/>
          <a:lstStyle/>
          <a:p>
            <a:pPr>
              <a:lnSpc>
                <a:spcPct val="90000"/>
              </a:lnSpc>
              <a:buClr>
                <a:schemeClr val="tx1"/>
              </a:buClr>
              <a:buFont typeface="Wingdings" pitchFamily="2" charset="2"/>
              <a:buChar char="Ø"/>
            </a:pPr>
            <a:r>
              <a:rPr lang="en-US" b="1" dirty="0" smtClean="0"/>
              <a:t>Should carry the message to be conveyed.</a:t>
            </a:r>
          </a:p>
          <a:p>
            <a:pPr>
              <a:lnSpc>
                <a:spcPct val="90000"/>
              </a:lnSpc>
              <a:buClr>
                <a:schemeClr val="tx1"/>
              </a:buClr>
              <a:buFont typeface="Wingdings" pitchFamily="2" charset="2"/>
              <a:buChar char="Ø"/>
            </a:pPr>
            <a:r>
              <a:rPr lang="en-US" b="1" dirty="0" smtClean="0"/>
              <a:t>Language clear, concise, simple.</a:t>
            </a:r>
          </a:p>
          <a:p>
            <a:pPr>
              <a:lnSpc>
                <a:spcPct val="90000"/>
              </a:lnSpc>
              <a:buClr>
                <a:schemeClr val="tx1"/>
              </a:buClr>
              <a:buFont typeface="Wingdings" pitchFamily="2" charset="2"/>
              <a:buChar char="Ø"/>
            </a:pPr>
            <a:r>
              <a:rPr lang="en-US" b="1" dirty="0" smtClean="0"/>
              <a:t>Avoid </a:t>
            </a:r>
          </a:p>
          <a:p>
            <a:pPr>
              <a:lnSpc>
                <a:spcPct val="90000"/>
              </a:lnSpc>
              <a:buClr>
                <a:schemeClr val="tx1"/>
              </a:buClr>
            </a:pPr>
            <a:r>
              <a:rPr lang="en-US" b="1" dirty="0" smtClean="0">
                <a:solidFill>
                  <a:srgbClr val="7030A0"/>
                </a:solidFill>
              </a:rPr>
              <a:t>lengthy sentences.</a:t>
            </a:r>
          </a:p>
          <a:p>
            <a:pPr>
              <a:lnSpc>
                <a:spcPct val="90000"/>
              </a:lnSpc>
              <a:buClr>
                <a:schemeClr val="tx1"/>
              </a:buClr>
            </a:pPr>
            <a:r>
              <a:rPr lang="en-US" b="1" dirty="0" smtClean="0">
                <a:solidFill>
                  <a:srgbClr val="7030A0"/>
                </a:solidFill>
              </a:rPr>
              <a:t>abruptness, repetitions.</a:t>
            </a:r>
          </a:p>
          <a:p>
            <a:pPr>
              <a:lnSpc>
                <a:spcPct val="90000"/>
              </a:lnSpc>
              <a:buClr>
                <a:schemeClr val="tx1"/>
              </a:buClr>
              <a:buFont typeface="Wingdings" pitchFamily="2" charset="2"/>
              <a:buChar char="Ø"/>
            </a:pPr>
            <a:r>
              <a:rPr lang="en-US" b="1" dirty="0" smtClean="0"/>
              <a:t>Choice of words carefully done.</a:t>
            </a:r>
          </a:p>
          <a:p>
            <a:pPr>
              <a:lnSpc>
                <a:spcPct val="90000"/>
              </a:lnSpc>
              <a:buClr>
                <a:schemeClr val="tx1"/>
              </a:buClr>
              <a:buFont typeface="Wingdings" pitchFamily="2" charset="2"/>
              <a:buChar char="Ø"/>
            </a:pPr>
            <a:r>
              <a:rPr lang="en-US" b="1" dirty="0" smtClean="0"/>
              <a:t>Lengthy communications should conclude with a summery.</a:t>
            </a:r>
          </a:p>
          <a:p>
            <a:pPr>
              <a:lnSpc>
                <a:spcPct val="90000"/>
              </a:lnSpc>
            </a:pPr>
            <a:endParaRPr lang="en-US" b="1" dirty="0" smtClean="0"/>
          </a:p>
          <a:p>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52600" y="1958876"/>
            <a:ext cx="5832174" cy="2585323"/>
          </a:xfrm>
          <a:prstGeom prst="rect">
            <a:avLst/>
          </a:prstGeom>
          <a:noFill/>
        </p:spPr>
        <p:txBody>
          <a:bodyPr wrap="none" rtlCol="0">
            <a:spAutoFit/>
          </a:bodyPr>
          <a:lstStyle/>
          <a:p>
            <a:pPr algn="ctr"/>
            <a:r>
              <a:rPr lang="en-US" sz="5400" b="1" dirty="0" smtClean="0">
                <a:solidFill>
                  <a:srgbClr val="7030A0"/>
                </a:solidFill>
              </a:rPr>
              <a:t>FORMS</a:t>
            </a:r>
          </a:p>
          <a:p>
            <a:pPr algn="ctr"/>
            <a:r>
              <a:rPr lang="en-US" sz="5400" b="1" dirty="0" smtClean="0">
                <a:solidFill>
                  <a:srgbClr val="7030A0"/>
                </a:solidFill>
              </a:rPr>
              <a:t>OF</a:t>
            </a:r>
          </a:p>
          <a:p>
            <a:pPr algn="ctr"/>
            <a:r>
              <a:rPr lang="en-US" sz="5400" b="1" dirty="0" smtClean="0">
                <a:solidFill>
                  <a:srgbClr val="7030A0"/>
                </a:solidFill>
              </a:rPr>
              <a:t>COMMUNICATIONS</a:t>
            </a:r>
            <a:endParaRPr lang="en-US" sz="5400" b="1" dirty="0">
              <a:solidFill>
                <a:srgbClr val="7030A0"/>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FORMS OF COMMUNICATION</a:t>
            </a:r>
            <a:endParaRPr lang="en-US" dirty="0"/>
          </a:p>
        </p:txBody>
      </p:sp>
      <p:sp>
        <p:nvSpPr>
          <p:cNvPr id="3" name="Content Placeholder 2"/>
          <p:cNvSpPr>
            <a:spLocks noGrp="1"/>
          </p:cNvSpPr>
          <p:nvPr>
            <p:ph idx="1"/>
          </p:nvPr>
        </p:nvSpPr>
        <p:spPr/>
        <p:txBody>
          <a:bodyPr>
            <a:normAutofit fontScale="92500"/>
          </a:bodyPr>
          <a:lstStyle/>
          <a:p>
            <a:pPr algn="ctr">
              <a:buNone/>
            </a:pPr>
            <a:r>
              <a:rPr lang="en-US" b="1" dirty="0" smtClean="0"/>
              <a:t>LETTER</a:t>
            </a:r>
          </a:p>
          <a:p>
            <a:pPr>
              <a:buClr>
                <a:schemeClr val="tx1"/>
              </a:buClr>
            </a:pPr>
            <a:r>
              <a:rPr lang="en-US" b="1" dirty="0" smtClean="0"/>
              <a:t>Foreign Governments, State Governments.</a:t>
            </a:r>
          </a:p>
          <a:p>
            <a:pPr>
              <a:buClr>
                <a:schemeClr val="tx1"/>
              </a:buClr>
            </a:pPr>
            <a:r>
              <a:rPr lang="en-US" b="1" dirty="0" smtClean="0"/>
              <a:t>UPSC, Other Constitutional Bodies.</a:t>
            </a:r>
          </a:p>
          <a:p>
            <a:pPr>
              <a:buClr>
                <a:schemeClr val="tx1"/>
              </a:buClr>
            </a:pPr>
            <a:r>
              <a:rPr lang="en-US" b="1" dirty="0" smtClean="0"/>
              <a:t>PSUs, Statutory/Autonomous Bodies.</a:t>
            </a:r>
          </a:p>
          <a:p>
            <a:pPr>
              <a:buClr>
                <a:schemeClr val="tx1"/>
              </a:buClr>
            </a:pPr>
            <a:r>
              <a:rPr lang="en-US" b="1" dirty="0" smtClean="0"/>
              <a:t>Members of the Public.</a:t>
            </a:r>
          </a:p>
          <a:p>
            <a:pPr>
              <a:buClr>
                <a:schemeClr val="tx1"/>
              </a:buClr>
            </a:pPr>
            <a:r>
              <a:rPr lang="en-US" b="1" dirty="0" smtClean="0"/>
              <a:t>Salutation</a:t>
            </a:r>
          </a:p>
          <a:p>
            <a:pPr>
              <a:buClr>
                <a:schemeClr val="tx1"/>
              </a:buClr>
            </a:pPr>
            <a:r>
              <a:rPr lang="en-US" b="1" dirty="0" smtClean="0"/>
              <a:t>Subject, File number, date etc.</a:t>
            </a:r>
          </a:p>
          <a:p>
            <a:pPr>
              <a:buClr>
                <a:schemeClr val="tx1"/>
              </a:buClr>
            </a:pPr>
            <a:r>
              <a:rPr lang="en-US" b="1" dirty="0" smtClean="0"/>
              <a:t>Name, Telephone Numbers etc. of the sender;</a:t>
            </a:r>
          </a:p>
          <a:p>
            <a:pPr>
              <a:buClr>
                <a:schemeClr val="tx1"/>
              </a:buClr>
            </a:pPr>
            <a:endParaRPr lang="en-US"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0" y="-152400"/>
            <a:ext cx="1097352" cy="1569660"/>
          </a:xfrm>
          <a:prstGeom prst="rect">
            <a:avLst/>
          </a:prstGeom>
          <a:noFill/>
        </p:spPr>
        <p:txBody>
          <a:bodyPr wrap="none" rtlCol="0">
            <a:spAutoFit/>
          </a:bodyPr>
          <a:lstStyle/>
          <a:p>
            <a:pPr>
              <a:buClr>
                <a:schemeClr val="tx1"/>
              </a:buClr>
            </a:pPr>
            <a:endParaRPr lang="en-US" sz="2400" dirty="0" smtClean="0"/>
          </a:p>
          <a:p>
            <a:r>
              <a:rPr lang="en-US" sz="2400" b="1" dirty="0" smtClean="0"/>
              <a:t>LETTER</a:t>
            </a:r>
          </a:p>
          <a:p>
            <a:endParaRPr lang="en-US" sz="2400" dirty="0" smtClean="0"/>
          </a:p>
          <a:p>
            <a:pPr>
              <a:buClr>
                <a:schemeClr val="tx1"/>
              </a:buClr>
            </a:pPr>
            <a:endParaRPr lang="en-US" sz="2400" dirty="0" smtClean="0"/>
          </a:p>
        </p:txBody>
      </p:sp>
      <p:sp>
        <p:nvSpPr>
          <p:cNvPr id="5" name="TextBox 4"/>
          <p:cNvSpPr txBox="1"/>
          <p:nvPr/>
        </p:nvSpPr>
        <p:spPr>
          <a:xfrm>
            <a:off x="914400" y="685800"/>
            <a:ext cx="7290457" cy="6863417"/>
          </a:xfrm>
          <a:prstGeom prst="rect">
            <a:avLst/>
          </a:prstGeom>
          <a:noFill/>
        </p:spPr>
        <p:txBody>
          <a:bodyPr wrap="none" rtlCol="0">
            <a:spAutoFit/>
          </a:bodyPr>
          <a:lstStyle/>
          <a:p>
            <a:r>
              <a:rPr lang="en-US" sz="2000" b="1" dirty="0" smtClean="0"/>
              <a:t>		    No.…………………</a:t>
            </a:r>
          </a:p>
          <a:p>
            <a:r>
              <a:rPr lang="en-US" sz="2000" b="1" dirty="0" smtClean="0"/>
              <a:t>                                    Govt. of India</a:t>
            </a:r>
          </a:p>
          <a:p>
            <a:r>
              <a:rPr lang="en-US" sz="2000" b="1" dirty="0" smtClean="0"/>
              <a:t>                                    Department of…….</a:t>
            </a:r>
          </a:p>
          <a:p>
            <a:endParaRPr lang="en-US" sz="2000" b="1" dirty="0" smtClean="0"/>
          </a:p>
          <a:p>
            <a:r>
              <a:rPr lang="en-US" sz="2000" b="1" dirty="0" smtClean="0"/>
              <a:t>                                                                     New Delhi, the……</a:t>
            </a:r>
          </a:p>
          <a:p>
            <a:r>
              <a:rPr lang="en-US" sz="2000" b="1" dirty="0" smtClean="0"/>
              <a:t>To</a:t>
            </a:r>
          </a:p>
          <a:p>
            <a:r>
              <a:rPr lang="en-US" sz="2000" b="1" dirty="0" smtClean="0"/>
              <a:t>Subject:…………………………….</a:t>
            </a:r>
          </a:p>
          <a:p>
            <a:r>
              <a:rPr lang="en-US" sz="2000" b="1" dirty="0" smtClean="0"/>
              <a:t>Sir,</a:t>
            </a:r>
          </a:p>
          <a:p>
            <a:r>
              <a:rPr lang="en-US" sz="2000" b="1" dirty="0" smtClean="0"/>
              <a:t>     With reference to your letter no……..dated…………on the subject </a:t>
            </a:r>
          </a:p>
          <a:p>
            <a:r>
              <a:rPr lang="en-US" sz="2000" b="1" dirty="0" smtClean="0"/>
              <a:t>above, I am…………………………………………………………………</a:t>
            </a:r>
          </a:p>
          <a:p>
            <a:r>
              <a:rPr lang="en-US" sz="2000" b="1" dirty="0" smtClean="0"/>
              <a:t>………………………………………………………………………………</a:t>
            </a:r>
          </a:p>
          <a:p>
            <a:r>
              <a:rPr lang="en-US" sz="2000" b="1" dirty="0" smtClean="0"/>
              <a:t>					Yours faithfully,</a:t>
            </a:r>
          </a:p>
          <a:p>
            <a:r>
              <a:rPr lang="en-US" sz="2000" b="1" dirty="0" smtClean="0"/>
              <a:t>					        Sd./-</a:t>
            </a:r>
          </a:p>
          <a:p>
            <a:r>
              <a:rPr lang="en-US" sz="2000" b="1" dirty="0" smtClean="0"/>
              <a:t>					Designation</a:t>
            </a:r>
          </a:p>
          <a:p>
            <a:r>
              <a:rPr lang="en-US" sz="2000" b="1" dirty="0" smtClean="0"/>
              <a:t>					Tel:</a:t>
            </a:r>
          </a:p>
          <a:p>
            <a:r>
              <a:rPr lang="en-US" sz="2000" b="1" dirty="0" smtClean="0"/>
              <a:t>Endorsement: Copy for information/necessary action to:</a:t>
            </a:r>
          </a:p>
          <a:p>
            <a:r>
              <a:rPr lang="en-US" sz="2000" b="1" dirty="0" smtClean="0"/>
              <a:t>(1)………………..</a:t>
            </a:r>
          </a:p>
          <a:p>
            <a:r>
              <a:rPr lang="en-US" sz="2000" b="1" dirty="0" smtClean="0"/>
              <a:t>(2)………………..</a:t>
            </a:r>
          </a:p>
          <a:p>
            <a:r>
              <a:rPr lang="en-US" sz="2000" b="1" dirty="0" smtClean="0"/>
              <a:t>					       Sd./-</a:t>
            </a:r>
          </a:p>
          <a:p>
            <a:endParaRPr lang="en-US" sz="2000" b="1" dirty="0" smtClean="0"/>
          </a:p>
          <a:p>
            <a:endParaRPr lang="en-US" sz="2000" b="1" dirty="0" smtClean="0"/>
          </a:p>
          <a:p>
            <a:endParaRPr lang="en-US" sz="2000" b="1"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Forms of Communication</a:t>
            </a:r>
            <a:endParaRPr lang="en-US" dirty="0"/>
          </a:p>
        </p:txBody>
      </p:sp>
      <p:sp>
        <p:nvSpPr>
          <p:cNvPr id="3" name="Content Placeholder 2"/>
          <p:cNvSpPr>
            <a:spLocks noGrp="1"/>
          </p:cNvSpPr>
          <p:nvPr>
            <p:ph idx="1"/>
          </p:nvPr>
        </p:nvSpPr>
        <p:spPr/>
        <p:txBody>
          <a:bodyPr/>
          <a:lstStyle/>
          <a:p>
            <a:pPr algn="ctr">
              <a:buNone/>
            </a:pPr>
            <a:r>
              <a:rPr lang="en-US" b="1" dirty="0" smtClean="0"/>
              <a:t>DEMI OFFICIAL LETTER</a:t>
            </a:r>
          </a:p>
          <a:p>
            <a:pPr>
              <a:buClr>
                <a:schemeClr val="tx1"/>
              </a:buClr>
            </a:pPr>
            <a:r>
              <a:rPr lang="en-US" b="1" dirty="0" smtClean="0"/>
              <a:t>Between officers generally.</a:t>
            </a:r>
          </a:p>
          <a:p>
            <a:pPr>
              <a:buClr>
                <a:schemeClr val="tx1"/>
              </a:buClr>
            </a:pPr>
            <a:r>
              <a:rPr lang="en-US" b="1" dirty="0" smtClean="0"/>
              <a:t>Matter to receive personal attention.</a:t>
            </a:r>
          </a:p>
          <a:p>
            <a:pPr>
              <a:buClr>
                <a:schemeClr val="tx1"/>
              </a:buClr>
            </a:pPr>
            <a:r>
              <a:rPr lang="en-US" b="1" dirty="0" smtClean="0"/>
              <a:t>Inter-change of communication/opinion /opinion.</a:t>
            </a:r>
          </a:p>
          <a:p>
            <a:pPr>
              <a:buClr>
                <a:schemeClr val="tx1"/>
              </a:buClr>
            </a:pPr>
            <a:r>
              <a:rPr lang="en-US" b="1" dirty="0" smtClean="0"/>
              <a:t>In first person, friendly tone.</a:t>
            </a:r>
          </a:p>
          <a:p>
            <a:pPr>
              <a:buNone/>
            </a:pPr>
            <a:endParaRPr lang="en-US"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57400" y="304800"/>
            <a:ext cx="4752391" cy="1077218"/>
          </a:xfrm>
          <a:prstGeom prst="rect">
            <a:avLst/>
          </a:prstGeom>
          <a:noFill/>
        </p:spPr>
        <p:txBody>
          <a:bodyPr wrap="none" rtlCol="0">
            <a:spAutoFit/>
          </a:bodyPr>
          <a:lstStyle/>
          <a:p>
            <a:r>
              <a:rPr lang="en-US" sz="3200" b="1" dirty="0" smtClean="0"/>
              <a:t>FILES – SOME DEFINITIONS</a:t>
            </a:r>
          </a:p>
          <a:p>
            <a:endParaRPr lang="en-US" sz="3200" dirty="0"/>
          </a:p>
        </p:txBody>
      </p:sp>
      <p:sp>
        <p:nvSpPr>
          <p:cNvPr id="5" name="TextBox 4"/>
          <p:cNvSpPr txBox="1"/>
          <p:nvPr/>
        </p:nvSpPr>
        <p:spPr>
          <a:xfrm>
            <a:off x="228600" y="914400"/>
            <a:ext cx="8822030" cy="6555641"/>
          </a:xfrm>
          <a:prstGeom prst="rect">
            <a:avLst/>
          </a:prstGeom>
          <a:noFill/>
        </p:spPr>
        <p:txBody>
          <a:bodyPr wrap="none" rtlCol="0">
            <a:spAutoFit/>
          </a:bodyPr>
          <a:lstStyle/>
          <a:p>
            <a:pPr>
              <a:buFont typeface="Wingdings" pitchFamily="2" charset="2"/>
              <a:buChar char="Ø"/>
            </a:pPr>
            <a:r>
              <a:rPr lang="en-US" sz="2800" b="1" dirty="0" smtClean="0"/>
              <a:t>CASE:</a:t>
            </a:r>
          </a:p>
          <a:p>
            <a:pPr>
              <a:buFontTx/>
              <a:buChar char="•"/>
            </a:pPr>
            <a:r>
              <a:rPr lang="en-US" sz="2800" b="1" dirty="0" smtClean="0"/>
              <a:t> A current file or receipt  along with other related papers.</a:t>
            </a:r>
          </a:p>
          <a:p>
            <a:pPr>
              <a:buFont typeface="Wingdings" pitchFamily="2" charset="2"/>
              <a:buChar char="Ø"/>
            </a:pPr>
            <a:r>
              <a:rPr lang="en-US" sz="2800" b="1" dirty="0" smtClean="0"/>
              <a:t>CURRENT FILE:</a:t>
            </a:r>
          </a:p>
          <a:p>
            <a:pPr>
              <a:buFont typeface="Arial" pitchFamily="34" charset="0"/>
              <a:buChar char="•"/>
            </a:pPr>
            <a:r>
              <a:rPr lang="en-US" sz="2800" b="1" dirty="0" smtClean="0"/>
              <a:t>  A file, action on which has not been completed.</a:t>
            </a:r>
          </a:p>
          <a:p>
            <a:pPr>
              <a:buFont typeface="Wingdings" pitchFamily="2" charset="2"/>
              <a:buChar char="Ø"/>
            </a:pPr>
            <a:r>
              <a:rPr lang="en-US" sz="2800" b="1" dirty="0" smtClean="0"/>
              <a:t>CLASSIFIED DAK:</a:t>
            </a:r>
          </a:p>
          <a:p>
            <a:pPr>
              <a:buFontTx/>
              <a:buChar char="•"/>
            </a:pPr>
            <a:r>
              <a:rPr lang="en-US" sz="2800" b="1" dirty="0" smtClean="0"/>
              <a:t> Dak bearing security grading.</a:t>
            </a:r>
          </a:p>
          <a:p>
            <a:pPr>
              <a:buFont typeface="Wingdings" pitchFamily="2" charset="2"/>
              <a:buChar char="Ø"/>
            </a:pPr>
            <a:r>
              <a:rPr lang="en-US" sz="2800" b="1" dirty="0" smtClean="0"/>
              <a:t>SECURITY GRADING:</a:t>
            </a:r>
          </a:p>
          <a:p>
            <a:pPr>
              <a:buFontTx/>
              <a:buChar char="•"/>
            </a:pPr>
            <a:r>
              <a:rPr lang="en-US" sz="2800" b="1" dirty="0" smtClean="0"/>
              <a:t> Security marking of classified documents as -  </a:t>
            </a:r>
          </a:p>
          <a:p>
            <a:r>
              <a:rPr lang="en-US" sz="2800" b="1" dirty="0"/>
              <a:t> </a:t>
            </a:r>
            <a:r>
              <a:rPr lang="en-US" sz="2800" b="1" dirty="0" smtClean="0"/>
              <a:t> ‘Top Secret’, ‘Secret’, ‘Confidential’ or ‘Restricted’.</a:t>
            </a:r>
          </a:p>
          <a:p>
            <a:pPr>
              <a:buFont typeface="Wingdings" pitchFamily="2" charset="2"/>
              <a:buChar char="Ø"/>
            </a:pPr>
            <a:r>
              <a:rPr lang="en-US" sz="2800" b="1" dirty="0" smtClean="0"/>
              <a:t>DOCKETING: Making of entries in the notes portion of </a:t>
            </a:r>
          </a:p>
          <a:p>
            <a:r>
              <a:rPr lang="en-US" sz="2800" b="1" dirty="0" smtClean="0"/>
              <a:t>   a file about the serial Number assigned to each item of </a:t>
            </a:r>
          </a:p>
          <a:p>
            <a:r>
              <a:rPr lang="en-US" sz="2800" b="1" dirty="0" smtClean="0"/>
              <a:t>   correspondence (whether Receipt or Issue) for its</a:t>
            </a:r>
          </a:p>
          <a:p>
            <a:r>
              <a:rPr lang="en-US" sz="2800" b="1" dirty="0" smtClean="0"/>
              <a:t>   identification. </a:t>
            </a:r>
          </a:p>
          <a:p>
            <a:endParaRPr lang="en-US" sz="2800" b="1" dirty="0" smtClean="0"/>
          </a:p>
          <a:p>
            <a:endParaRPr lang="en-US"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linds(horizont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linds(horizontal)">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linds(horizontal)">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blinds(horizontal)">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blinds(horizontal)">
                                      <p:cBhvr>
                                        <p:cTn id="32" dur="500"/>
                                        <p:tgtEl>
                                          <p:spTgt spid="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5">
                                            <p:txEl>
                                              <p:pRg st="6" end="6"/>
                                            </p:txEl>
                                          </p:spTgt>
                                        </p:tgtEl>
                                        <p:attrNameLst>
                                          <p:attrName>style.visibility</p:attrName>
                                        </p:attrNameLst>
                                      </p:cBhvr>
                                      <p:to>
                                        <p:strVal val="visible"/>
                                      </p:to>
                                    </p:set>
                                    <p:animEffect transition="in" filter="blinds(horizontal)">
                                      <p:cBhvr>
                                        <p:cTn id="37" dur="500"/>
                                        <p:tgtEl>
                                          <p:spTgt spid="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5">
                                            <p:txEl>
                                              <p:pRg st="7" end="7"/>
                                            </p:txEl>
                                          </p:spTgt>
                                        </p:tgtEl>
                                        <p:attrNameLst>
                                          <p:attrName>style.visibility</p:attrName>
                                        </p:attrNameLst>
                                      </p:cBhvr>
                                      <p:to>
                                        <p:strVal val="visible"/>
                                      </p:to>
                                    </p:set>
                                    <p:animEffect transition="in" filter="blinds(horizontal)">
                                      <p:cBhvr>
                                        <p:cTn id="42" dur="500"/>
                                        <p:tgtEl>
                                          <p:spTgt spid="5">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5">
                                            <p:txEl>
                                              <p:pRg st="8" end="8"/>
                                            </p:txEl>
                                          </p:spTgt>
                                        </p:tgtEl>
                                        <p:attrNameLst>
                                          <p:attrName>style.visibility</p:attrName>
                                        </p:attrNameLst>
                                      </p:cBhvr>
                                      <p:to>
                                        <p:strVal val="visible"/>
                                      </p:to>
                                    </p:set>
                                    <p:animEffect transition="in" filter="blinds(horizontal)">
                                      <p:cBhvr>
                                        <p:cTn id="47" dur="500"/>
                                        <p:tgtEl>
                                          <p:spTgt spid="5">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5">
                                            <p:txEl>
                                              <p:pRg st="9" end="9"/>
                                            </p:txEl>
                                          </p:spTgt>
                                        </p:tgtEl>
                                        <p:attrNameLst>
                                          <p:attrName>style.visibility</p:attrName>
                                        </p:attrNameLst>
                                      </p:cBhvr>
                                      <p:to>
                                        <p:strVal val="visible"/>
                                      </p:to>
                                    </p:set>
                                    <p:animEffect transition="in" filter="blinds(horizontal)">
                                      <p:cBhvr>
                                        <p:cTn id="52" dur="500"/>
                                        <p:tgtEl>
                                          <p:spTgt spid="5">
                                            <p:txEl>
                                              <p:pRg st="9" end="9"/>
                                            </p:txEl>
                                          </p:spTgt>
                                        </p:tgtEl>
                                      </p:cBhvr>
                                    </p:animEffect>
                                  </p:childTnLst>
                                </p:cTn>
                              </p:par>
                              <p:par>
                                <p:cTn id="53" presetID="3" presetClass="entr" presetSubtype="10" fill="hold" nodeType="withEffect">
                                  <p:stCondLst>
                                    <p:cond delay="0"/>
                                  </p:stCondLst>
                                  <p:childTnLst>
                                    <p:set>
                                      <p:cBhvr>
                                        <p:cTn id="54" dur="1" fill="hold">
                                          <p:stCondLst>
                                            <p:cond delay="0"/>
                                          </p:stCondLst>
                                        </p:cTn>
                                        <p:tgtEl>
                                          <p:spTgt spid="5">
                                            <p:txEl>
                                              <p:pRg st="10" end="10"/>
                                            </p:txEl>
                                          </p:spTgt>
                                        </p:tgtEl>
                                        <p:attrNameLst>
                                          <p:attrName>style.visibility</p:attrName>
                                        </p:attrNameLst>
                                      </p:cBhvr>
                                      <p:to>
                                        <p:strVal val="visible"/>
                                      </p:to>
                                    </p:set>
                                    <p:animEffect transition="in" filter="blinds(horizontal)">
                                      <p:cBhvr>
                                        <p:cTn id="55" dur="500"/>
                                        <p:tgtEl>
                                          <p:spTgt spid="5">
                                            <p:txEl>
                                              <p:pRg st="10" end="10"/>
                                            </p:txEl>
                                          </p:spTgt>
                                        </p:tgtEl>
                                      </p:cBhvr>
                                    </p:animEffect>
                                  </p:childTnLst>
                                </p:cTn>
                              </p:par>
                              <p:par>
                                <p:cTn id="56" presetID="3" presetClass="entr" presetSubtype="10" fill="hold" nodeType="withEffect">
                                  <p:stCondLst>
                                    <p:cond delay="0"/>
                                  </p:stCondLst>
                                  <p:childTnLst>
                                    <p:set>
                                      <p:cBhvr>
                                        <p:cTn id="57" dur="1" fill="hold">
                                          <p:stCondLst>
                                            <p:cond delay="0"/>
                                          </p:stCondLst>
                                        </p:cTn>
                                        <p:tgtEl>
                                          <p:spTgt spid="5">
                                            <p:txEl>
                                              <p:pRg st="11" end="11"/>
                                            </p:txEl>
                                          </p:spTgt>
                                        </p:tgtEl>
                                        <p:attrNameLst>
                                          <p:attrName>style.visibility</p:attrName>
                                        </p:attrNameLst>
                                      </p:cBhvr>
                                      <p:to>
                                        <p:strVal val="visible"/>
                                      </p:to>
                                    </p:set>
                                    <p:animEffect transition="in" filter="blinds(horizontal)">
                                      <p:cBhvr>
                                        <p:cTn id="58" dur="500"/>
                                        <p:tgtEl>
                                          <p:spTgt spid="5">
                                            <p:txEl>
                                              <p:pRg st="11" end="11"/>
                                            </p:txEl>
                                          </p:spTgt>
                                        </p:tgtEl>
                                      </p:cBhvr>
                                    </p:animEffect>
                                  </p:childTnLst>
                                </p:cTn>
                              </p:par>
                              <p:par>
                                <p:cTn id="59" presetID="3" presetClass="entr" presetSubtype="10" fill="hold" nodeType="withEffect">
                                  <p:stCondLst>
                                    <p:cond delay="0"/>
                                  </p:stCondLst>
                                  <p:childTnLst>
                                    <p:set>
                                      <p:cBhvr>
                                        <p:cTn id="60" dur="1" fill="hold">
                                          <p:stCondLst>
                                            <p:cond delay="0"/>
                                          </p:stCondLst>
                                        </p:cTn>
                                        <p:tgtEl>
                                          <p:spTgt spid="5">
                                            <p:txEl>
                                              <p:pRg st="12" end="12"/>
                                            </p:txEl>
                                          </p:spTgt>
                                        </p:tgtEl>
                                        <p:attrNameLst>
                                          <p:attrName>style.visibility</p:attrName>
                                        </p:attrNameLst>
                                      </p:cBhvr>
                                      <p:to>
                                        <p:strVal val="visible"/>
                                      </p:to>
                                    </p:set>
                                    <p:animEffect transition="in" filter="blinds(horizontal)">
                                      <p:cBhvr>
                                        <p:cTn id="61" dur="500"/>
                                        <p:tgtEl>
                                          <p:spTgt spid="5">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00400" y="76200"/>
            <a:ext cx="2606739" cy="1015663"/>
          </a:xfrm>
          <a:prstGeom prst="rect">
            <a:avLst/>
          </a:prstGeom>
          <a:noFill/>
        </p:spPr>
        <p:txBody>
          <a:bodyPr wrap="none" rtlCol="0">
            <a:spAutoFit/>
          </a:bodyPr>
          <a:lstStyle/>
          <a:p>
            <a:r>
              <a:rPr lang="en-US" sz="2000" b="1" dirty="0" smtClean="0"/>
              <a:t>DEMI-OFFICIAL LETTER</a:t>
            </a:r>
          </a:p>
          <a:p>
            <a:endParaRPr lang="en-US" sz="2000" dirty="0" smtClean="0"/>
          </a:p>
          <a:p>
            <a:endParaRPr lang="en-US" sz="2000" dirty="0"/>
          </a:p>
        </p:txBody>
      </p:sp>
      <p:sp>
        <p:nvSpPr>
          <p:cNvPr id="5" name="TextBox 4"/>
          <p:cNvSpPr txBox="1"/>
          <p:nvPr/>
        </p:nvSpPr>
        <p:spPr>
          <a:xfrm>
            <a:off x="685800" y="533400"/>
            <a:ext cx="7896521" cy="6863417"/>
          </a:xfrm>
          <a:prstGeom prst="rect">
            <a:avLst/>
          </a:prstGeom>
          <a:noFill/>
        </p:spPr>
        <p:txBody>
          <a:bodyPr wrap="none" rtlCol="0">
            <a:spAutoFit/>
          </a:bodyPr>
          <a:lstStyle/>
          <a:p>
            <a:r>
              <a:rPr lang="en-US" sz="2000" b="1" dirty="0" smtClean="0"/>
              <a:t>XYZ			    		D. O. No………….	</a:t>
            </a:r>
          </a:p>
          <a:p>
            <a:r>
              <a:rPr lang="en-US" sz="2000" b="1" dirty="0" smtClean="0"/>
              <a:t>Deputy Secretary			                Govt. of India,</a:t>
            </a:r>
          </a:p>
          <a:p>
            <a:r>
              <a:rPr lang="en-US" sz="2000" b="1" dirty="0" smtClean="0"/>
              <a:t>Tel:……………				Department of…………</a:t>
            </a:r>
          </a:p>
          <a:p>
            <a:r>
              <a:rPr lang="en-US" sz="2000" b="1" dirty="0" smtClean="0"/>
              <a:t>					Date:</a:t>
            </a:r>
          </a:p>
          <a:p>
            <a:r>
              <a:rPr lang="en-US" sz="2000" b="1" dirty="0" smtClean="0"/>
              <a:t>My dear/Dear </a:t>
            </a:r>
            <a:r>
              <a:rPr lang="en-US" sz="2000" b="1" dirty="0" err="1" smtClean="0"/>
              <a:t>Shri</a:t>
            </a:r>
            <a:r>
              <a:rPr lang="en-US" sz="2000" b="1" dirty="0" smtClean="0"/>
              <a:t>…..,</a:t>
            </a:r>
          </a:p>
          <a:p>
            <a:r>
              <a:rPr lang="en-US" sz="2000" b="1" dirty="0" smtClean="0"/>
              <a:t>      We propose to draw up a model scheme for……… A copy of the out-</a:t>
            </a:r>
          </a:p>
          <a:p>
            <a:r>
              <a:rPr lang="en-US" sz="2000" b="1" dirty="0" smtClean="0"/>
              <a:t>line prepared in this connection is enclosed.</a:t>
            </a:r>
          </a:p>
          <a:p>
            <a:r>
              <a:rPr lang="en-US" sz="2000" b="1" dirty="0" smtClean="0"/>
              <a:t>      I shall be grateful if you would send your comments as soon as </a:t>
            </a:r>
          </a:p>
          <a:p>
            <a:r>
              <a:rPr lang="en-US" sz="2000" b="1" dirty="0" smtClean="0"/>
              <a:t>possible. I may add that we intend to circulate the draft scheme formally</a:t>
            </a:r>
          </a:p>
          <a:p>
            <a:r>
              <a:rPr lang="en-US" sz="2000" b="1" dirty="0" smtClean="0"/>
              <a:t>to all Departments in due course for their comments.</a:t>
            </a:r>
          </a:p>
          <a:p>
            <a:r>
              <a:rPr lang="en-US" sz="2000" b="1" dirty="0" smtClean="0"/>
              <a:t>	With regards/Best wishes,</a:t>
            </a:r>
          </a:p>
          <a:p>
            <a:r>
              <a:rPr lang="en-US" sz="2000" b="1" dirty="0" smtClean="0"/>
              <a:t>						Yours sincerely,</a:t>
            </a:r>
          </a:p>
          <a:p>
            <a:endParaRPr lang="en-US" sz="2000" b="1" dirty="0" smtClean="0"/>
          </a:p>
          <a:p>
            <a:r>
              <a:rPr lang="en-US" sz="2000" b="1" dirty="0" smtClean="0"/>
              <a:t>						        (XYZ)</a:t>
            </a:r>
          </a:p>
          <a:p>
            <a:r>
              <a:rPr lang="en-US" sz="2000" b="1" dirty="0" smtClean="0"/>
              <a:t>To,</a:t>
            </a:r>
          </a:p>
          <a:p>
            <a:r>
              <a:rPr lang="en-US" sz="2000" b="1" dirty="0" err="1" smtClean="0"/>
              <a:t>Shri</a:t>
            </a:r>
            <a:r>
              <a:rPr lang="en-US" sz="2000" b="1" dirty="0" smtClean="0"/>
              <a:t> ABC,</a:t>
            </a:r>
          </a:p>
          <a:p>
            <a:r>
              <a:rPr lang="en-US" sz="2000" b="1" dirty="0" smtClean="0"/>
              <a:t>Deputy Secretary,</a:t>
            </a:r>
          </a:p>
          <a:p>
            <a:r>
              <a:rPr lang="en-US" sz="2000" b="1" dirty="0" smtClean="0"/>
              <a:t>Department of……</a:t>
            </a:r>
          </a:p>
          <a:p>
            <a:r>
              <a:rPr lang="en-US" sz="2000" b="1" dirty="0" smtClean="0"/>
              <a:t>North Block, New Delhi.</a:t>
            </a:r>
          </a:p>
          <a:p>
            <a:endParaRPr lang="en-US" sz="2000" dirty="0" smtClean="0"/>
          </a:p>
          <a:p>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Forms of Communication</a:t>
            </a:r>
            <a:endParaRPr lang="en-US" dirty="0"/>
          </a:p>
        </p:txBody>
      </p:sp>
      <p:sp>
        <p:nvSpPr>
          <p:cNvPr id="3" name="Content Placeholder 2"/>
          <p:cNvSpPr>
            <a:spLocks noGrp="1"/>
          </p:cNvSpPr>
          <p:nvPr>
            <p:ph idx="1"/>
          </p:nvPr>
        </p:nvSpPr>
        <p:spPr/>
        <p:txBody>
          <a:bodyPr/>
          <a:lstStyle/>
          <a:p>
            <a:pPr algn="ctr">
              <a:buNone/>
            </a:pPr>
            <a:r>
              <a:rPr lang="en-US" b="1" dirty="0" smtClean="0"/>
              <a:t>OFFICE MEMORANDUM</a:t>
            </a:r>
          </a:p>
          <a:p>
            <a:pPr algn="ctr">
              <a:buNone/>
            </a:pPr>
            <a:endParaRPr lang="en-US" dirty="0" smtClean="0"/>
          </a:p>
          <a:p>
            <a:pPr>
              <a:buClr>
                <a:schemeClr val="tx1"/>
              </a:buClr>
            </a:pPr>
            <a:r>
              <a:rPr lang="en-US" b="1" dirty="0" smtClean="0"/>
              <a:t>Other departments.</a:t>
            </a:r>
          </a:p>
          <a:p>
            <a:pPr>
              <a:buClr>
                <a:schemeClr val="tx1"/>
              </a:buClr>
            </a:pPr>
            <a:r>
              <a:rPr lang="en-US" b="1" dirty="0" smtClean="0"/>
              <a:t>Calling for/conveying information.</a:t>
            </a:r>
          </a:p>
          <a:p>
            <a:pPr>
              <a:buClr>
                <a:schemeClr val="tx1"/>
              </a:buClr>
            </a:pPr>
            <a:r>
              <a:rPr lang="en-US" b="1" dirty="0" smtClean="0"/>
              <a:t>In third person, no salutation.</a:t>
            </a:r>
          </a:p>
          <a:p>
            <a:pPr>
              <a:buNone/>
            </a:pPr>
            <a:endParaRPr lang="en-US" dirty="0" smtClean="0"/>
          </a:p>
          <a:p>
            <a:pPr>
              <a:buNone/>
            </a:pP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0" y="76200"/>
            <a:ext cx="2747868" cy="707886"/>
          </a:xfrm>
          <a:prstGeom prst="rect">
            <a:avLst/>
          </a:prstGeom>
          <a:noFill/>
        </p:spPr>
        <p:txBody>
          <a:bodyPr wrap="none" rtlCol="0">
            <a:spAutoFit/>
          </a:bodyPr>
          <a:lstStyle/>
          <a:p>
            <a:r>
              <a:rPr lang="en-US" sz="2000" b="1" dirty="0" smtClean="0"/>
              <a:t>OFFICE MEMORANDUM</a:t>
            </a:r>
          </a:p>
          <a:p>
            <a:endParaRPr lang="en-US" sz="2000" dirty="0"/>
          </a:p>
        </p:txBody>
      </p:sp>
      <p:sp>
        <p:nvSpPr>
          <p:cNvPr id="5" name="TextBox 4"/>
          <p:cNvSpPr txBox="1"/>
          <p:nvPr/>
        </p:nvSpPr>
        <p:spPr>
          <a:xfrm>
            <a:off x="914400" y="533400"/>
            <a:ext cx="7588616" cy="6863417"/>
          </a:xfrm>
          <a:prstGeom prst="rect">
            <a:avLst/>
          </a:prstGeom>
          <a:noFill/>
        </p:spPr>
        <p:txBody>
          <a:bodyPr wrap="none" rtlCol="0">
            <a:spAutoFit/>
          </a:bodyPr>
          <a:lstStyle/>
          <a:p>
            <a:r>
              <a:rPr lang="en-US" sz="2000" b="1" dirty="0" smtClean="0"/>
              <a:t> 			No………………</a:t>
            </a:r>
          </a:p>
          <a:p>
            <a:r>
              <a:rPr lang="en-US" sz="2000" b="1" dirty="0" smtClean="0"/>
              <a:t>                                           Govt. of India</a:t>
            </a:r>
          </a:p>
          <a:p>
            <a:r>
              <a:rPr lang="en-US" sz="2000" b="1" dirty="0" smtClean="0"/>
              <a:t>                                     Department of………</a:t>
            </a:r>
          </a:p>
          <a:p>
            <a:r>
              <a:rPr lang="en-US" sz="2000" b="1" dirty="0" smtClean="0"/>
              <a:t>                                                                                 New Delhi, the….</a:t>
            </a:r>
          </a:p>
          <a:p>
            <a:r>
              <a:rPr lang="en-US" sz="2000" b="1" dirty="0" smtClean="0"/>
              <a:t>Subject: …………………</a:t>
            </a:r>
          </a:p>
          <a:p>
            <a:endParaRPr lang="en-US" sz="2000" b="1" dirty="0" smtClean="0"/>
          </a:p>
          <a:p>
            <a:r>
              <a:rPr lang="en-US" sz="2000" b="1" dirty="0" smtClean="0"/>
              <a:t>	Reference is invited to this Department O. M. No…….dated….</a:t>
            </a:r>
          </a:p>
          <a:p>
            <a:r>
              <a:rPr lang="en-US" sz="2000" b="1" dirty="0" smtClean="0"/>
              <a:t>regarding………………………………………………….</a:t>
            </a:r>
          </a:p>
          <a:p>
            <a:r>
              <a:rPr lang="en-US" sz="2000" b="1" dirty="0" smtClean="0"/>
              <a:t>2. Doubts have been expressed whether the provisions of……..apply</a:t>
            </a:r>
          </a:p>
          <a:p>
            <a:r>
              <a:rPr lang="en-US" sz="2000" b="1" dirty="0" smtClean="0"/>
              <a:t>also to……………………. It is hereby clarified that the provisions of </a:t>
            </a:r>
          </a:p>
          <a:p>
            <a:r>
              <a:rPr lang="en-US" sz="2000" b="1" dirty="0" smtClean="0"/>
              <a:t>Para 2 of the O. M. Dated……is applicable </a:t>
            </a:r>
            <a:r>
              <a:rPr lang="en-US" sz="2000" b="1" i="1" dirty="0" smtClean="0"/>
              <a:t>mutatis mutandis</a:t>
            </a:r>
            <a:r>
              <a:rPr lang="en-US" sz="2000" b="1" dirty="0" smtClean="0"/>
              <a:t> to the </a:t>
            </a:r>
          </a:p>
          <a:p>
            <a:r>
              <a:rPr lang="en-US" sz="2000" b="1" dirty="0" smtClean="0"/>
              <a:t>present case. </a:t>
            </a:r>
          </a:p>
          <a:p>
            <a:endParaRPr lang="en-US" sz="2000" b="1" dirty="0" smtClean="0"/>
          </a:p>
          <a:p>
            <a:r>
              <a:rPr lang="en-US" sz="2000" b="1" dirty="0" smtClean="0"/>
              <a:t>						(A. B. C.)</a:t>
            </a:r>
          </a:p>
          <a:p>
            <a:r>
              <a:rPr lang="en-US" sz="2000" b="1" dirty="0" smtClean="0"/>
              <a:t>					       Under Secretary </a:t>
            </a:r>
          </a:p>
          <a:p>
            <a:r>
              <a:rPr lang="en-US" sz="2000" b="1" dirty="0" smtClean="0"/>
              <a:t>					       Tel: </a:t>
            </a:r>
          </a:p>
          <a:p>
            <a:r>
              <a:rPr lang="en-US" sz="2000" b="1" dirty="0" smtClean="0"/>
              <a:t>To,</a:t>
            </a:r>
          </a:p>
          <a:p>
            <a:r>
              <a:rPr lang="en-US" sz="2000" b="1" dirty="0" smtClean="0"/>
              <a:t>Department of ………………….</a:t>
            </a:r>
          </a:p>
          <a:p>
            <a:r>
              <a:rPr lang="en-US" sz="2000" b="1" dirty="0" err="1" smtClean="0"/>
              <a:t>Yojna</a:t>
            </a:r>
            <a:r>
              <a:rPr lang="en-US" sz="2000" b="1" dirty="0" smtClean="0"/>
              <a:t> </a:t>
            </a:r>
            <a:r>
              <a:rPr lang="en-US" sz="2000" b="1" dirty="0" err="1" smtClean="0"/>
              <a:t>Bhawan</a:t>
            </a:r>
            <a:r>
              <a:rPr lang="en-US" sz="2000" b="1" dirty="0" smtClean="0"/>
              <a:t>, New Delhi.</a:t>
            </a:r>
          </a:p>
          <a:p>
            <a:endParaRPr lang="en-US" sz="2000" b="1" dirty="0" smtClean="0"/>
          </a:p>
          <a:p>
            <a:endParaRPr lang="en-US" sz="2000" b="1" dirty="0" smtClean="0"/>
          </a:p>
          <a:p>
            <a:endParaRPr lang="en-US" sz="2000" b="1"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Forms of Communication</a:t>
            </a:r>
            <a:endParaRPr lang="en-US" dirty="0"/>
          </a:p>
        </p:txBody>
      </p:sp>
      <p:sp>
        <p:nvSpPr>
          <p:cNvPr id="3" name="Content Placeholder 2"/>
          <p:cNvSpPr>
            <a:spLocks noGrp="1"/>
          </p:cNvSpPr>
          <p:nvPr>
            <p:ph idx="1"/>
          </p:nvPr>
        </p:nvSpPr>
        <p:spPr/>
        <p:txBody>
          <a:bodyPr/>
          <a:lstStyle/>
          <a:p>
            <a:pPr algn="ctr">
              <a:buNone/>
            </a:pPr>
            <a:r>
              <a:rPr lang="en-US" b="1" dirty="0" smtClean="0"/>
              <a:t>OFFICE ORDERS</a:t>
            </a:r>
          </a:p>
          <a:p>
            <a:pPr>
              <a:buClr>
                <a:schemeClr val="tx1"/>
              </a:buClr>
            </a:pPr>
            <a:r>
              <a:rPr lang="en-US" b="1" dirty="0" smtClean="0"/>
              <a:t>For issuing instructions for internal administration</a:t>
            </a:r>
          </a:p>
          <a:p>
            <a:pPr>
              <a:buClr>
                <a:schemeClr val="tx1"/>
              </a:buClr>
            </a:pPr>
            <a:r>
              <a:rPr lang="en-US" b="1" dirty="0" smtClean="0"/>
              <a:t>Grant of leave, distribution of work.</a:t>
            </a:r>
          </a:p>
          <a:p>
            <a:pPr>
              <a:buClr>
                <a:schemeClr val="tx1"/>
              </a:buClr>
            </a:pPr>
            <a:r>
              <a:rPr lang="en-US" b="1" dirty="0" smtClean="0"/>
              <a:t>Appointments/Transfers.</a:t>
            </a:r>
          </a:p>
          <a:p>
            <a:pPr>
              <a:buNone/>
            </a:pPr>
            <a:endParaRPr lang="en-US" b="1" dirty="0" smtClean="0"/>
          </a:p>
          <a:p>
            <a:pPr>
              <a:buNone/>
            </a:pPr>
            <a:endParaRPr lang="en-US" b="1"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54453" y="0"/>
            <a:ext cx="5032147" cy="1200329"/>
          </a:xfrm>
          <a:prstGeom prst="rect">
            <a:avLst/>
          </a:prstGeom>
          <a:noFill/>
        </p:spPr>
        <p:txBody>
          <a:bodyPr wrap="none" rtlCol="0">
            <a:spAutoFit/>
          </a:bodyPr>
          <a:lstStyle/>
          <a:p>
            <a:r>
              <a:rPr lang="en-US" sz="2400" b="1" dirty="0" smtClean="0"/>
              <a:t>OFFICE ORDER                    Specimen – I</a:t>
            </a:r>
          </a:p>
          <a:p>
            <a:endParaRPr lang="en-US" sz="2400" b="1" dirty="0" smtClean="0"/>
          </a:p>
          <a:p>
            <a:endParaRPr lang="en-US" sz="2400" b="1" dirty="0"/>
          </a:p>
        </p:txBody>
      </p:sp>
      <p:sp>
        <p:nvSpPr>
          <p:cNvPr id="5" name="TextBox 4"/>
          <p:cNvSpPr txBox="1"/>
          <p:nvPr/>
        </p:nvSpPr>
        <p:spPr>
          <a:xfrm>
            <a:off x="685800" y="457200"/>
            <a:ext cx="7780528" cy="6863417"/>
          </a:xfrm>
          <a:prstGeom prst="rect">
            <a:avLst/>
          </a:prstGeom>
          <a:noFill/>
        </p:spPr>
        <p:txBody>
          <a:bodyPr wrap="none" rtlCol="0">
            <a:spAutoFit/>
          </a:bodyPr>
          <a:lstStyle/>
          <a:p>
            <a:r>
              <a:rPr lang="en-US" sz="2000" b="1" dirty="0" smtClean="0"/>
              <a:t> 			 No………………….</a:t>
            </a:r>
          </a:p>
          <a:p>
            <a:r>
              <a:rPr lang="en-US" sz="2000" b="1" dirty="0" smtClean="0"/>
              <a:t>                                                  Govt. of India</a:t>
            </a:r>
          </a:p>
          <a:p>
            <a:r>
              <a:rPr lang="en-US" sz="2000" b="1" dirty="0" smtClean="0"/>
              <a:t>                                      Department of…………</a:t>
            </a:r>
          </a:p>
          <a:p>
            <a:r>
              <a:rPr lang="en-US" sz="2000" b="1" dirty="0" smtClean="0"/>
              <a:t>					New Delhi, the…..</a:t>
            </a:r>
          </a:p>
          <a:p>
            <a:endParaRPr lang="en-US" sz="2000" b="1" dirty="0" smtClean="0"/>
          </a:p>
          <a:p>
            <a:r>
              <a:rPr lang="en-US" sz="2000" b="1" dirty="0" smtClean="0"/>
              <a:t>                                               OFFICE ORDER</a:t>
            </a:r>
          </a:p>
          <a:p>
            <a:endParaRPr lang="en-US" sz="2000" b="1" dirty="0" smtClean="0"/>
          </a:p>
          <a:p>
            <a:r>
              <a:rPr lang="en-US" sz="2000" b="1" dirty="0" smtClean="0"/>
              <a:t>   </a:t>
            </a:r>
            <a:r>
              <a:rPr lang="en-US" sz="2000" b="1" dirty="0" err="1" smtClean="0"/>
              <a:t>Shri</a:t>
            </a:r>
            <a:r>
              <a:rPr lang="en-US" sz="2000" b="1" dirty="0" smtClean="0"/>
              <a:t> XYZ, a permanent LDC in this Department is granted earned leave</a:t>
            </a:r>
          </a:p>
          <a:p>
            <a:r>
              <a:rPr lang="en-US" sz="2000" b="1" dirty="0" smtClean="0"/>
              <a:t>for……………….days from…………….to……………. with permission to</a:t>
            </a:r>
          </a:p>
          <a:p>
            <a:r>
              <a:rPr lang="en-US" sz="2000" b="1" dirty="0" smtClean="0"/>
              <a:t>prefix…………………….., a public holiday, to leave.</a:t>
            </a:r>
          </a:p>
          <a:p>
            <a:r>
              <a:rPr lang="en-US" sz="2000" b="1" dirty="0" smtClean="0"/>
              <a:t>2. It is certified that </a:t>
            </a:r>
            <a:r>
              <a:rPr lang="en-US" sz="2000" b="1" dirty="0" err="1" smtClean="0"/>
              <a:t>Shri</a:t>
            </a:r>
            <a:r>
              <a:rPr lang="en-US" sz="2000" b="1" dirty="0" smtClean="0"/>
              <a:t> XYZ is likely, on the expiry of this leave, to </a:t>
            </a:r>
          </a:p>
          <a:p>
            <a:r>
              <a:rPr lang="en-US" sz="2000" b="1" dirty="0" smtClean="0"/>
              <a:t>return to duty at the station from which he proceeded on leave.</a:t>
            </a:r>
          </a:p>
          <a:p>
            <a:r>
              <a:rPr lang="en-US" sz="2000" b="1" dirty="0" smtClean="0"/>
              <a:t>						(ABC)</a:t>
            </a:r>
          </a:p>
          <a:p>
            <a:r>
              <a:rPr lang="en-US" sz="2000" b="1" dirty="0" smtClean="0"/>
              <a:t>					    Under Secretary</a:t>
            </a:r>
          </a:p>
          <a:p>
            <a:r>
              <a:rPr lang="en-US" sz="2000" b="1" dirty="0" smtClean="0"/>
              <a:t>Copy to:</a:t>
            </a:r>
          </a:p>
          <a:p>
            <a:r>
              <a:rPr lang="en-US" sz="2000" b="1" dirty="0" smtClean="0"/>
              <a:t>(1). Office Order File;</a:t>
            </a:r>
          </a:p>
          <a:p>
            <a:r>
              <a:rPr lang="en-US" sz="2000" b="1" dirty="0" smtClean="0"/>
              <a:t>(2). Cashier;</a:t>
            </a:r>
          </a:p>
          <a:p>
            <a:r>
              <a:rPr lang="en-US" sz="2000" b="1" dirty="0" smtClean="0"/>
              <a:t>(3). Section concerned;</a:t>
            </a:r>
          </a:p>
          <a:p>
            <a:r>
              <a:rPr lang="en-US" sz="2000" b="1" dirty="0" smtClean="0"/>
              <a:t>(4). </a:t>
            </a:r>
            <a:r>
              <a:rPr lang="en-US" sz="2000" b="1" dirty="0" err="1" smtClean="0"/>
              <a:t>Shri</a:t>
            </a:r>
            <a:r>
              <a:rPr lang="en-US" sz="2000" b="1" dirty="0" smtClean="0"/>
              <a:t> XYZ, L. D. C.</a:t>
            </a:r>
          </a:p>
          <a:p>
            <a:endParaRPr lang="en-US" sz="2000" b="1" dirty="0" smtClean="0"/>
          </a:p>
          <a:p>
            <a:endParaRPr lang="en-US" sz="2000" b="1" dirty="0" smtClean="0"/>
          </a:p>
          <a:p>
            <a:endParaRPr lang="en-US" sz="2000" b="1"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27571" y="0"/>
            <a:ext cx="5182829" cy="1200329"/>
          </a:xfrm>
          <a:prstGeom prst="rect">
            <a:avLst/>
          </a:prstGeom>
          <a:noFill/>
        </p:spPr>
        <p:txBody>
          <a:bodyPr wrap="none" rtlCol="0">
            <a:spAutoFit/>
          </a:bodyPr>
          <a:lstStyle/>
          <a:p>
            <a:r>
              <a:rPr lang="en-US" sz="2400" b="1" dirty="0" smtClean="0"/>
              <a:t>OFFICE ORDER                     Specimen – II</a:t>
            </a:r>
          </a:p>
          <a:p>
            <a:endParaRPr lang="en-US" sz="2400" dirty="0" smtClean="0"/>
          </a:p>
          <a:p>
            <a:endParaRPr lang="en-US" sz="2400" dirty="0"/>
          </a:p>
        </p:txBody>
      </p:sp>
      <p:sp>
        <p:nvSpPr>
          <p:cNvPr id="5" name="TextBox 4"/>
          <p:cNvSpPr txBox="1"/>
          <p:nvPr/>
        </p:nvSpPr>
        <p:spPr>
          <a:xfrm>
            <a:off x="457200" y="457200"/>
            <a:ext cx="8418523" cy="7478970"/>
          </a:xfrm>
          <a:prstGeom prst="rect">
            <a:avLst/>
          </a:prstGeom>
          <a:noFill/>
        </p:spPr>
        <p:txBody>
          <a:bodyPr wrap="none" rtlCol="0">
            <a:spAutoFit/>
          </a:bodyPr>
          <a:lstStyle/>
          <a:p>
            <a:r>
              <a:rPr lang="en-US" sz="2400" dirty="0" smtClean="0"/>
              <a:t> 			</a:t>
            </a:r>
          </a:p>
          <a:p>
            <a:pPr algn="ctr"/>
            <a:r>
              <a:rPr lang="en-US" sz="2400" dirty="0" smtClean="0"/>
              <a:t> </a:t>
            </a:r>
            <a:r>
              <a:rPr lang="en-US" sz="2400" b="1" dirty="0" smtClean="0"/>
              <a:t>No………………….</a:t>
            </a:r>
          </a:p>
          <a:p>
            <a:r>
              <a:rPr lang="en-US" sz="2400" b="1" dirty="0" smtClean="0"/>
              <a:t>                                                  Govt. of India</a:t>
            </a:r>
          </a:p>
          <a:p>
            <a:r>
              <a:rPr lang="en-US" sz="2400" b="1" dirty="0" smtClean="0"/>
              <a:t>                                      Department of…………</a:t>
            </a:r>
          </a:p>
          <a:p>
            <a:r>
              <a:rPr lang="en-US" sz="2400" b="1" dirty="0" smtClean="0"/>
              <a:t>					         New Delhi, the…..</a:t>
            </a:r>
          </a:p>
          <a:p>
            <a:r>
              <a:rPr lang="en-US" sz="2400" b="1" dirty="0" smtClean="0"/>
              <a:t>                                               OFFICE ORDER</a:t>
            </a:r>
          </a:p>
          <a:p>
            <a:endParaRPr lang="en-US" sz="2400" b="1" dirty="0" smtClean="0"/>
          </a:p>
          <a:p>
            <a:r>
              <a:rPr lang="en-US" sz="2400" b="1" dirty="0" smtClean="0"/>
              <a:t>	It has been decided to transfer the work relating to ……….</a:t>
            </a:r>
          </a:p>
          <a:p>
            <a:r>
              <a:rPr lang="en-US" sz="2400" b="1" dirty="0" smtClean="0"/>
              <a:t>from ……………….Section to…………………Section with effect from</a:t>
            </a:r>
          </a:p>
          <a:p>
            <a:r>
              <a:rPr lang="en-US" sz="2400" b="1" dirty="0" smtClean="0"/>
              <a:t>……………………..</a:t>
            </a:r>
          </a:p>
          <a:p>
            <a:r>
              <a:rPr lang="en-US" sz="2400" b="1" dirty="0" smtClean="0"/>
              <a:t>					          (ABC)</a:t>
            </a:r>
          </a:p>
          <a:p>
            <a:r>
              <a:rPr lang="en-US" sz="2400" b="1" dirty="0" smtClean="0"/>
              <a:t>					Under Secretary</a:t>
            </a:r>
          </a:p>
          <a:p>
            <a:r>
              <a:rPr lang="en-US" sz="2400" b="1" dirty="0" smtClean="0"/>
              <a:t>Copy to:</a:t>
            </a:r>
          </a:p>
          <a:p>
            <a:r>
              <a:rPr lang="en-US" sz="2400" b="1" dirty="0" smtClean="0"/>
              <a:t>(1) ……………..</a:t>
            </a:r>
          </a:p>
          <a:p>
            <a:r>
              <a:rPr lang="en-US" sz="2400" b="1" dirty="0" smtClean="0"/>
              <a:t>(2) ……………..</a:t>
            </a:r>
          </a:p>
          <a:p>
            <a:r>
              <a:rPr lang="en-US" sz="2400" b="1" dirty="0" smtClean="0"/>
              <a:t>(3) ……………..</a:t>
            </a:r>
          </a:p>
          <a:p>
            <a:endParaRPr lang="en-US" sz="2400" dirty="0" smtClean="0"/>
          </a:p>
          <a:p>
            <a:endParaRPr lang="en-US" sz="2400" dirty="0" smtClean="0"/>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Forms of Communication</a:t>
            </a:r>
            <a:endParaRPr lang="en-US" dirty="0"/>
          </a:p>
        </p:txBody>
      </p:sp>
      <p:sp>
        <p:nvSpPr>
          <p:cNvPr id="3" name="Content Placeholder 2"/>
          <p:cNvSpPr>
            <a:spLocks noGrp="1"/>
          </p:cNvSpPr>
          <p:nvPr>
            <p:ph idx="1"/>
          </p:nvPr>
        </p:nvSpPr>
        <p:spPr/>
        <p:txBody>
          <a:bodyPr/>
          <a:lstStyle/>
          <a:p>
            <a:pPr algn="ctr">
              <a:buNone/>
            </a:pPr>
            <a:r>
              <a:rPr lang="en-US" b="1" dirty="0" smtClean="0"/>
              <a:t>ORDER</a:t>
            </a:r>
          </a:p>
          <a:p>
            <a:pPr>
              <a:buNone/>
            </a:pPr>
            <a:endParaRPr lang="en-US" b="1" dirty="0" smtClean="0"/>
          </a:p>
          <a:p>
            <a:pPr>
              <a:buClr>
                <a:schemeClr val="tx1"/>
              </a:buClr>
            </a:pPr>
            <a:r>
              <a:rPr lang="en-US" b="1" dirty="0" smtClean="0"/>
              <a:t>Financial sanctions.</a:t>
            </a:r>
          </a:p>
          <a:p>
            <a:pPr>
              <a:buNone/>
            </a:pPr>
            <a:endParaRPr lang="en-US" b="1" dirty="0" smtClean="0"/>
          </a:p>
          <a:p>
            <a:pPr>
              <a:buClr>
                <a:schemeClr val="tx1"/>
              </a:buClr>
            </a:pPr>
            <a:r>
              <a:rPr lang="en-US" b="1" dirty="0" smtClean="0"/>
              <a:t>Decisions in disciplinary matters etc.</a:t>
            </a:r>
          </a:p>
          <a:p>
            <a:pPr>
              <a:buNone/>
            </a:pPr>
            <a:endParaRPr lang="en-US" b="1"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57400" y="0"/>
            <a:ext cx="5271315" cy="1569660"/>
          </a:xfrm>
          <a:prstGeom prst="rect">
            <a:avLst/>
          </a:prstGeom>
          <a:noFill/>
        </p:spPr>
        <p:txBody>
          <a:bodyPr wrap="none" rtlCol="0">
            <a:spAutoFit/>
          </a:bodyPr>
          <a:lstStyle/>
          <a:p>
            <a:r>
              <a:rPr lang="en-US" sz="2400" b="1" dirty="0" smtClean="0"/>
              <a:t>ORDER                                     SPECIMEN - I</a:t>
            </a:r>
          </a:p>
          <a:p>
            <a:endParaRPr lang="en-US" sz="2400" dirty="0" smtClean="0"/>
          </a:p>
          <a:p>
            <a:endParaRPr lang="en-US" sz="2400" dirty="0" smtClean="0"/>
          </a:p>
          <a:p>
            <a:endParaRPr lang="en-US" sz="2400" dirty="0"/>
          </a:p>
        </p:txBody>
      </p:sp>
      <p:sp>
        <p:nvSpPr>
          <p:cNvPr id="5" name="TextBox 4"/>
          <p:cNvSpPr txBox="1"/>
          <p:nvPr/>
        </p:nvSpPr>
        <p:spPr>
          <a:xfrm>
            <a:off x="866752" y="762000"/>
            <a:ext cx="7506799" cy="7171194"/>
          </a:xfrm>
          <a:prstGeom prst="rect">
            <a:avLst/>
          </a:prstGeom>
          <a:noFill/>
        </p:spPr>
        <p:txBody>
          <a:bodyPr wrap="none" rtlCol="0">
            <a:spAutoFit/>
          </a:bodyPr>
          <a:lstStyle/>
          <a:p>
            <a:r>
              <a:rPr lang="en-US" sz="2000" dirty="0" smtClean="0"/>
              <a:t> 			</a:t>
            </a:r>
            <a:r>
              <a:rPr lang="en-US" sz="2000" b="1" dirty="0" smtClean="0"/>
              <a:t>No………………….</a:t>
            </a:r>
          </a:p>
          <a:p>
            <a:r>
              <a:rPr lang="en-US" sz="2000" b="1" dirty="0" smtClean="0"/>
              <a:t>                                                  Govt. of India</a:t>
            </a:r>
          </a:p>
          <a:p>
            <a:r>
              <a:rPr lang="en-US" sz="2000" b="1" dirty="0" smtClean="0"/>
              <a:t>                                      Department of…………</a:t>
            </a:r>
          </a:p>
          <a:p>
            <a:r>
              <a:rPr lang="en-US" sz="2000" b="1" dirty="0" smtClean="0"/>
              <a:t>					         New Delhi, the…..</a:t>
            </a:r>
          </a:p>
          <a:p>
            <a:r>
              <a:rPr lang="en-US" sz="2000" b="1" dirty="0" smtClean="0"/>
              <a:t>                                               </a:t>
            </a:r>
          </a:p>
          <a:p>
            <a:r>
              <a:rPr lang="en-US" sz="2000" b="1" dirty="0" smtClean="0"/>
              <a:t>			     ORDER</a:t>
            </a:r>
          </a:p>
          <a:p>
            <a:endParaRPr lang="en-US" sz="2000" b="1" dirty="0" smtClean="0"/>
          </a:p>
          <a:p>
            <a:r>
              <a:rPr lang="en-US" sz="2000" b="1" dirty="0" smtClean="0"/>
              <a:t>Sanction of the President is accorded under rule 10 of the Delegation</a:t>
            </a:r>
          </a:p>
          <a:p>
            <a:r>
              <a:rPr lang="en-US" sz="2000" b="1" dirty="0" smtClean="0"/>
              <a:t>Of Financial Powers Rules, to write-off irrecoverable loss of Rs.5000</a:t>
            </a:r>
          </a:p>
          <a:p>
            <a:r>
              <a:rPr lang="en-US" sz="2000" b="1" dirty="0" smtClean="0"/>
              <a:t>(Rupees five thousand only) being the value of the following articles</a:t>
            </a:r>
          </a:p>
          <a:p>
            <a:r>
              <a:rPr lang="en-US" sz="2000" b="1" dirty="0" smtClean="0"/>
              <a:t>Belonging to this Department:</a:t>
            </a:r>
          </a:p>
          <a:p>
            <a:r>
              <a:rPr lang="en-US" sz="2000" b="1" dirty="0" smtClean="0"/>
              <a:t>1 …………….</a:t>
            </a:r>
          </a:p>
          <a:p>
            <a:r>
              <a:rPr lang="en-US" sz="2000" b="1" dirty="0" smtClean="0"/>
              <a:t>2 …………….</a:t>
            </a:r>
          </a:p>
          <a:p>
            <a:r>
              <a:rPr lang="en-US" sz="2000" b="1" dirty="0" smtClean="0"/>
              <a:t>						(ABC)</a:t>
            </a:r>
          </a:p>
          <a:p>
            <a:r>
              <a:rPr lang="en-US" sz="2000" b="1" dirty="0" smtClean="0"/>
              <a:t>					     Under Secretary</a:t>
            </a:r>
          </a:p>
          <a:p>
            <a:r>
              <a:rPr lang="en-US" sz="2000" b="1" dirty="0" smtClean="0"/>
              <a:t>Copy forwarded to:</a:t>
            </a:r>
          </a:p>
          <a:p>
            <a:r>
              <a:rPr lang="en-US" sz="2000" b="1" dirty="0" smtClean="0"/>
              <a:t>The A. G. C. R., New Delhi;</a:t>
            </a:r>
          </a:p>
          <a:p>
            <a:r>
              <a:rPr lang="en-US" sz="2000" b="1" dirty="0" smtClean="0"/>
              <a:t>Internal Finance Section;</a:t>
            </a:r>
          </a:p>
          <a:p>
            <a:r>
              <a:rPr lang="en-US" sz="2000" b="1" dirty="0" smtClean="0"/>
              <a:t>Cash Section</a:t>
            </a:r>
          </a:p>
          <a:p>
            <a:endParaRPr lang="en-US" sz="2000" dirty="0" smtClean="0"/>
          </a:p>
          <a:p>
            <a:endParaRPr lang="en-US" sz="2000" dirty="0" smtClean="0"/>
          </a:p>
          <a:p>
            <a:endParaRPr lang="en-US" sz="2000" dirty="0" smtClean="0"/>
          </a:p>
          <a:p>
            <a:endParaRPr lang="en-US" sz="20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66800" y="381000"/>
            <a:ext cx="7377469" cy="7478970"/>
          </a:xfrm>
          <a:prstGeom prst="rect">
            <a:avLst/>
          </a:prstGeom>
          <a:noFill/>
        </p:spPr>
        <p:txBody>
          <a:bodyPr wrap="none" rtlCol="0">
            <a:spAutoFit/>
          </a:bodyPr>
          <a:lstStyle/>
          <a:p>
            <a:r>
              <a:rPr lang="en-US" sz="2000" b="1" dirty="0" smtClean="0"/>
              <a:t>			ORDER                             SPECIMEN – II</a:t>
            </a:r>
          </a:p>
          <a:p>
            <a:endParaRPr lang="en-US" sz="2000" dirty="0" smtClean="0"/>
          </a:p>
          <a:p>
            <a:r>
              <a:rPr lang="en-US" sz="2000" b="1" dirty="0" smtClean="0"/>
              <a:t>			No………………….</a:t>
            </a:r>
          </a:p>
          <a:p>
            <a:r>
              <a:rPr lang="en-US" sz="2000" b="1" dirty="0" smtClean="0"/>
              <a:t>                                                  Govt. of India</a:t>
            </a:r>
          </a:p>
          <a:p>
            <a:r>
              <a:rPr lang="en-US" sz="2000" b="1" dirty="0" smtClean="0"/>
              <a:t>                                      Department of…………</a:t>
            </a:r>
          </a:p>
          <a:p>
            <a:r>
              <a:rPr lang="en-US" sz="2000" b="1" dirty="0" smtClean="0"/>
              <a:t>				         New Delhi, the…..</a:t>
            </a:r>
          </a:p>
          <a:p>
            <a:r>
              <a:rPr lang="en-US" sz="2000" b="1" dirty="0" smtClean="0"/>
              <a:t>			    ORDER</a:t>
            </a:r>
          </a:p>
          <a:p>
            <a:r>
              <a:rPr lang="en-US" sz="2000" b="1" dirty="0" err="1" smtClean="0"/>
              <a:t>Shri</a:t>
            </a:r>
            <a:r>
              <a:rPr lang="en-US" sz="2000" b="1" dirty="0" smtClean="0"/>
              <a:t> ……………………Lower Division Clerk in the Department of</a:t>
            </a:r>
          </a:p>
          <a:p>
            <a:r>
              <a:rPr lang="en-US" sz="2000" b="1" dirty="0" smtClean="0"/>
              <a:t>………………………….is hereby informed that it is proposed to </a:t>
            </a:r>
          </a:p>
          <a:p>
            <a:r>
              <a:rPr lang="en-US" sz="2000" b="1" dirty="0" smtClean="0"/>
              <a:t>take action under rule……………of……………..</a:t>
            </a:r>
          </a:p>
          <a:p>
            <a:r>
              <a:rPr lang="en-US" sz="2000" b="1" dirty="0" smtClean="0"/>
              <a:t>2. </a:t>
            </a:r>
            <a:r>
              <a:rPr lang="en-US" sz="2000" b="1" dirty="0" err="1" smtClean="0"/>
              <a:t>Shri</a:t>
            </a:r>
            <a:r>
              <a:rPr lang="en-US" sz="2000" b="1" dirty="0" smtClean="0"/>
              <a:t>……………………is hereby given an opportunity to make such</a:t>
            </a:r>
          </a:p>
          <a:p>
            <a:r>
              <a:rPr lang="en-US" sz="2000" b="1" dirty="0" smtClean="0"/>
              <a:t>representation as he may wish to make against the proposal.</a:t>
            </a:r>
          </a:p>
          <a:p>
            <a:r>
              <a:rPr lang="en-US" sz="2000" b="1" dirty="0" smtClean="0"/>
              <a:t>3. </a:t>
            </a:r>
            <a:r>
              <a:rPr lang="en-US" sz="2000" b="1" dirty="0" err="1" smtClean="0"/>
              <a:t>Shri</a:t>
            </a:r>
            <a:r>
              <a:rPr lang="en-US" sz="2000" b="1" dirty="0" smtClean="0"/>
              <a:t>……………..is required to make the representation within 15</a:t>
            </a:r>
          </a:p>
          <a:p>
            <a:r>
              <a:rPr lang="en-US" sz="2000" b="1" dirty="0" smtClean="0"/>
              <a:t>Days from the date of receipt of this Order.</a:t>
            </a:r>
          </a:p>
          <a:p>
            <a:r>
              <a:rPr lang="en-US" sz="2000" b="1" dirty="0" smtClean="0"/>
              <a:t>4 If no such representation is received by the stipulated date, it will </a:t>
            </a:r>
          </a:p>
          <a:p>
            <a:r>
              <a:rPr lang="en-US" sz="2000" b="1" dirty="0" smtClean="0"/>
              <a:t>Be assumed that </a:t>
            </a:r>
            <a:r>
              <a:rPr lang="en-US" sz="2000" b="1" dirty="0" err="1" smtClean="0"/>
              <a:t>Shri</a:t>
            </a:r>
            <a:r>
              <a:rPr lang="en-US" sz="2000" b="1" dirty="0" smtClean="0"/>
              <a:t>………… has no representation to make.</a:t>
            </a:r>
          </a:p>
          <a:p>
            <a:r>
              <a:rPr lang="en-US" sz="2000" b="1" dirty="0" smtClean="0"/>
              <a:t>						(XYZ)</a:t>
            </a:r>
          </a:p>
          <a:p>
            <a:r>
              <a:rPr lang="en-US" sz="2000" b="1" dirty="0" smtClean="0"/>
              <a:t>					     Deputy Secretary</a:t>
            </a:r>
          </a:p>
          <a:p>
            <a:r>
              <a:rPr lang="en-US" sz="2000" b="1" dirty="0" smtClean="0"/>
              <a:t>To,</a:t>
            </a:r>
          </a:p>
          <a:p>
            <a:r>
              <a:rPr lang="en-US" sz="2000" b="1" dirty="0" err="1" smtClean="0"/>
              <a:t>Shri</a:t>
            </a:r>
            <a:r>
              <a:rPr lang="en-US" sz="2000" b="1" dirty="0" smtClean="0"/>
              <a:t>…………, LDC</a:t>
            </a:r>
          </a:p>
          <a:p>
            <a:endParaRPr lang="en-US" sz="2000" dirty="0" smtClean="0"/>
          </a:p>
          <a:p>
            <a:endParaRPr lang="en-US" sz="2000" dirty="0" smtClean="0"/>
          </a:p>
          <a:p>
            <a:endParaRPr lang="en-US" sz="2000" dirty="0" smtClean="0"/>
          </a:p>
          <a:p>
            <a:endParaRPr 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38400" y="228600"/>
            <a:ext cx="4183838" cy="1384995"/>
          </a:xfrm>
          <a:prstGeom prst="rect">
            <a:avLst/>
          </a:prstGeom>
          <a:noFill/>
        </p:spPr>
        <p:txBody>
          <a:bodyPr wrap="none" rtlCol="0">
            <a:spAutoFit/>
          </a:bodyPr>
          <a:lstStyle/>
          <a:p>
            <a:r>
              <a:rPr lang="en-US" sz="2800" b="1" dirty="0" smtClean="0"/>
              <a:t>FILES – SOME DEFINITIONS</a:t>
            </a:r>
          </a:p>
          <a:p>
            <a:endParaRPr lang="en-US" sz="2800" b="1" dirty="0" smtClean="0"/>
          </a:p>
          <a:p>
            <a:endParaRPr lang="en-US" sz="2800" b="1" dirty="0"/>
          </a:p>
        </p:txBody>
      </p:sp>
      <p:sp>
        <p:nvSpPr>
          <p:cNvPr id="5" name="TextBox 4"/>
          <p:cNvSpPr txBox="1"/>
          <p:nvPr/>
        </p:nvSpPr>
        <p:spPr>
          <a:xfrm>
            <a:off x="228600" y="914400"/>
            <a:ext cx="8760924" cy="6124754"/>
          </a:xfrm>
          <a:prstGeom prst="rect">
            <a:avLst/>
          </a:prstGeom>
          <a:noFill/>
        </p:spPr>
        <p:txBody>
          <a:bodyPr wrap="none" rtlCol="0">
            <a:spAutoFit/>
          </a:bodyPr>
          <a:lstStyle/>
          <a:p>
            <a:pPr>
              <a:buFont typeface="Wingdings" pitchFamily="2" charset="2"/>
              <a:buChar char="Ø"/>
            </a:pPr>
            <a:r>
              <a:rPr lang="en-US" sz="2800" b="1" dirty="0" smtClean="0"/>
              <a:t>FINAL DISPOSAL:</a:t>
            </a:r>
          </a:p>
          <a:p>
            <a:pPr>
              <a:buFontTx/>
              <a:buChar char="•"/>
            </a:pPr>
            <a:r>
              <a:rPr lang="en-US" sz="2800" b="1" dirty="0" smtClean="0"/>
              <a:t>Completion of all actions culminating, where necessary,</a:t>
            </a:r>
          </a:p>
          <a:p>
            <a:r>
              <a:rPr lang="en-US" sz="2800" b="1" dirty="0" smtClean="0"/>
              <a:t>in the issue of final orders or final reply to the party from </a:t>
            </a:r>
          </a:p>
          <a:p>
            <a:r>
              <a:rPr lang="en-US" sz="2800" b="1" dirty="0" smtClean="0"/>
              <a:t>which the original communication emanated.</a:t>
            </a:r>
          </a:p>
          <a:p>
            <a:pPr>
              <a:buFont typeface="Wingdings" pitchFamily="2" charset="2"/>
              <a:buChar char="Ø"/>
            </a:pPr>
            <a:r>
              <a:rPr lang="en-US" sz="2800" b="1" dirty="0" smtClean="0"/>
              <a:t>ISSUE:</a:t>
            </a:r>
          </a:p>
          <a:p>
            <a:pPr>
              <a:buFontTx/>
              <a:buChar char="•"/>
            </a:pPr>
            <a:r>
              <a:rPr lang="en-US" sz="2800" b="1" dirty="0" smtClean="0"/>
              <a:t> A communication issued in a case.</a:t>
            </a:r>
          </a:p>
          <a:p>
            <a:pPr>
              <a:buFont typeface="Wingdings" pitchFamily="2" charset="2"/>
              <a:buChar char="Ø"/>
            </a:pPr>
            <a:r>
              <a:rPr lang="en-US" sz="2800" b="1" dirty="0" smtClean="0"/>
              <a:t>MINUTE:</a:t>
            </a:r>
          </a:p>
          <a:p>
            <a:pPr>
              <a:buFontTx/>
              <a:buChar char="•"/>
            </a:pPr>
            <a:r>
              <a:rPr lang="en-US" sz="2800" b="1" dirty="0" smtClean="0"/>
              <a:t>A Note recorded by the President, Vice President, Prime</a:t>
            </a:r>
          </a:p>
          <a:p>
            <a:r>
              <a:rPr lang="en-US" sz="2800" b="1" dirty="0" smtClean="0"/>
              <a:t>Minister or a Minister.</a:t>
            </a:r>
          </a:p>
          <a:p>
            <a:pPr>
              <a:buFont typeface="Wingdings" pitchFamily="2" charset="2"/>
              <a:buChar char="Ø"/>
            </a:pPr>
            <a:r>
              <a:rPr lang="en-US" sz="2800" b="1" dirty="0" smtClean="0"/>
              <a:t>URGENT DAK:</a:t>
            </a:r>
          </a:p>
          <a:p>
            <a:pPr>
              <a:buFontTx/>
              <a:buChar char="•"/>
            </a:pPr>
            <a:r>
              <a:rPr lang="en-US" sz="2800" b="1" dirty="0" smtClean="0"/>
              <a:t>Dak marked ‘Immediate’ or ‘Priority’, and includes</a:t>
            </a:r>
          </a:p>
          <a:p>
            <a:r>
              <a:rPr lang="en-US" sz="2800" b="1" dirty="0" smtClean="0"/>
              <a:t>Telegrams, wireless messages, telex messages, fax etc.</a:t>
            </a:r>
          </a:p>
          <a:p>
            <a:endParaRPr lang="en-US" sz="2800" b="1" dirty="0" smtClean="0"/>
          </a:p>
          <a:p>
            <a:endParaRPr lang="en-US"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linds(horizontal)">
                                      <p:cBhvr>
                                        <p:cTn id="12" dur="500"/>
                                        <p:tgtEl>
                                          <p:spTgt spid="5">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blinds(horizontal)">
                                      <p:cBhvr>
                                        <p:cTn id="15" dur="500"/>
                                        <p:tgtEl>
                                          <p:spTgt spid="5">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blinds(horizontal)">
                                      <p:cBhvr>
                                        <p:cTn id="18" dur="500"/>
                                        <p:tgtEl>
                                          <p:spTgt spid="5">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blinds(horizontal)">
                                      <p:cBhvr>
                                        <p:cTn id="23" dur="500"/>
                                        <p:tgtEl>
                                          <p:spTgt spid="5">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5">
                                            <p:txEl>
                                              <p:pRg st="5" end="5"/>
                                            </p:txEl>
                                          </p:spTgt>
                                        </p:tgtEl>
                                        <p:attrNameLst>
                                          <p:attrName>style.visibility</p:attrName>
                                        </p:attrNameLst>
                                      </p:cBhvr>
                                      <p:to>
                                        <p:strVal val="visible"/>
                                      </p:to>
                                    </p:set>
                                    <p:animEffect transition="in" filter="blinds(horizontal)">
                                      <p:cBhvr>
                                        <p:cTn id="28" dur="500"/>
                                        <p:tgtEl>
                                          <p:spTgt spid="5">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5">
                                            <p:txEl>
                                              <p:pRg st="6" end="6"/>
                                            </p:txEl>
                                          </p:spTgt>
                                        </p:tgtEl>
                                        <p:attrNameLst>
                                          <p:attrName>style.visibility</p:attrName>
                                        </p:attrNameLst>
                                      </p:cBhvr>
                                      <p:to>
                                        <p:strVal val="visible"/>
                                      </p:to>
                                    </p:set>
                                    <p:animEffect transition="in" filter="blinds(horizontal)">
                                      <p:cBhvr>
                                        <p:cTn id="33" dur="500"/>
                                        <p:tgtEl>
                                          <p:spTgt spid="5">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5">
                                            <p:txEl>
                                              <p:pRg st="7" end="7"/>
                                            </p:txEl>
                                          </p:spTgt>
                                        </p:tgtEl>
                                        <p:attrNameLst>
                                          <p:attrName>style.visibility</p:attrName>
                                        </p:attrNameLst>
                                      </p:cBhvr>
                                      <p:to>
                                        <p:strVal val="visible"/>
                                      </p:to>
                                    </p:set>
                                    <p:animEffect transition="in" filter="blinds(horizontal)">
                                      <p:cBhvr>
                                        <p:cTn id="38" dur="500"/>
                                        <p:tgtEl>
                                          <p:spTgt spid="5">
                                            <p:txEl>
                                              <p:pRg st="7" end="7"/>
                                            </p:txEl>
                                          </p:spTgt>
                                        </p:tgtEl>
                                      </p:cBhvr>
                                    </p:animEffect>
                                  </p:childTnLst>
                                </p:cTn>
                              </p:par>
                              <p:par>
                                <p:cTn id="39" presetID="3" presetClass="entr" presetSubtype="10" fill="hold" nodeType="withEffect">
                                  <p:stCondLst>
                                    <p:cond delay="0"/>
                                  </p:stCondLst>
                                  <p:childTnLst>
                                    <p:set>
                                      <p:cBhvr>
                                        <p:cTn id="40" dur="1" fill="hold">
                                          <p:stCondLst>
                                            <p:cond delay="0"/>
                                          </p:stCondLst>
                                        </p:cTn>
                                        <p:tgtEl>
                                          <p:spTgt spid="5">
                                            <p:txEl>
                                              <p:pRg st="8" end="8"/>
                                            </p:txEl>
                                          </p:spTgt>
                                        </p:tgtEl>
                                        <p:attrNameLst>
                                          <p:attrName>style.visibility</p:attrName>
                                        </p:attrNameLst>
                                      </p:cBhvr>
                                      <p:to>
                                        <p:strVal val="visible"/>
                                      </p:to>
                                    </p:set>
                                    <p:animEffect transition="in" filter="blinds(horizontal)">
                                      <p:cBhvr>
                                        <p:cTn id="41" dur="500"/>
                                        <p:tgtEl>
                                          <p:spTgt spid="5">
                                            <p:txEl>
                                              <p:pRg st="8" end="8"/>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nodeType="clickEffect">
                                  <p:stCondLst>
                                    <p:cond delay="0"/>
                                  </p:stCondLst>
                                  <p:childTnLst>
                                    <p:set>
                                      <p:cBhvr>
                                        <p:cTn id="45" dur="1" fill="hold">
                                          <p:stCondLst>
                                            <p:cond delay="0"/>
                                          </p:stCondLst>
                                        </p:cTn>
                                        <p:tgtEl>
                                          <p:spTgt spid="5">
                                            <p:txEl>
                                              <p:pRg st="9" end="9"/>
                                            </p:txEl>
                                          </p:spTgt>
                                        </p:tgtEl>
                                        <p:attrNameLst>
                                          <p:attrName>style.visibility</p:attrName>
                                        </p:attrNameLst>
                                      </p:cBhvr>
                                      <p:to>
                                        <p:strVal val="visible"/>
                                      </p:to>
                                    </p:set>
                                    <p:animEffect transition="in" filter="blinds(horizontal)">
                                      <p:cBhvr>
                                        <p:cTn id="46" dur="500"/>
                                        <p:tgtEl>
                                          <p:spTgt spid="5">
                                            <p:txEl>
                                              <p:pRg st="9" end="9"/>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nodeType="clickEffect">
                                  <p:stCondLst>
                                    <p:cond delay="0"/>
                                  </p:stCondLst>
                                  <p:childTnLst>
                                    <p:set>
                                      <p:cBhvr>
                                        <p:cTn id="50" dur="1" fill="hold">
                                          <p:stCondLst>
                                            <p:cond delay="0"/>
                                          </p:stCondLst>
                                        </p:cTn>
                                        <p:tgtEl>
                                          <p:spTgt spid="5">
                                            <p:txEl>
                                              <p:pRg st="10" end="10"/>
                                            </p:txEl>
                                          </p:spTgt>
                                        </p:tgtEl>
                                        <p:attrNameLst>
                                          <p:attrName>style.visibility</p:attrName>
                                        </p:attrNameLst>
                                      </p:cBhvr>
                                      <p:to>
                                        <p:strVal val="visible"/>
                                      </p:to>
                                    </p:set>
                                    <p:animEffect transition="in" filter="blinds(horizontal)">
                                      <p:cBhvr>
                                        <p:cTn id="51" dur="500"/>
                                        <p:tgtEl>
                                          <p:spTgt spid="5">
                                            <p:txEl>
                                              <p:pRg st="10" end="10"/>
                                            </p:txEl>
                                          </p:spTgt>
                                        </p:tgtEl>
                                      </p:cBhvr>
                                    </p:animEffect>
                                  </p:childTnLst>
                                </p:cTn>
                              </p:par>
                              <p:par>
                                <p:cTn id="52" presetID="3" presetClass="entr" presetSubtype="10" fill="hold" nodeType="withEffect">
                                  <p:stCondLst>
                                    <p:cond delay="0"/>
                                  </p:stCondLst>
                                  <p:childTnLst>
                                    <p:set>
                                      <p:cBhvr>
                                        <p:cTn id="53" dur="1" fill="hold">
                                          <p:stCondLst>
                                            <p:cond delay="0"/>
                                          </p:stCondLst>
                                        </p:cTn>
                                        <p:tgtEl>
                                          <p:spTgt spid="5">
                                            <p:txEl>
                                              <p:pRg st="11" end="11"/>
                                            </p:txEl>
                                          </p:spTgt>
                                        </p:tgtEl>
                                        <p:attrNameLst>
                                          <p:attrName>style.visibility</p:attrName>
                                        </p:attrNameLst>
                                      </p:cBhvr>
                                      <p:to>
                                        <p:strVal val="visible"/>
                                      </p:to>
                                    </p:set>
                                    <p:animEffect transition="in" filter="blinds(horizontal)">
                                      <p:cBhvr>
                                        <p:cTn id="54" dur="500"/>
                                        <p:tgtEl>
                                          <p:spTgt spid="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FILE</a:t>
            </a:r>
            <a:endParaRPr lang="en-US" dirty="0"/>
          </a:p>
        </p:txBody>
      </p:sp>
      <p:sp>
        <p:nvSpPr>
          <p:cNvPr id="3" name="Content Placeholder 2"/>
          <p:cNvSpPr>
            <a:spLocks noGrp="1"/>
          </p:cNvSpPr>
          <p:nvPr>
            <p:ph idx="1"/>
          </p:nvPr>
        </p:nvSpPr>
        <p:spPr/>
        <p:txBody>
          <a:bodyPr/>
          <a:lstStyle/>
          <a:p>
            <a:pPr>
              <a:buNone/>
            </a:pPr>
            <a:r>
              <a:rPr lang="en-US" b="1" dirty="0" smtClean="0"/>
              <a:t>FILE MEANS </a:t>
            </a:r>
            <a:r>
              <a:rPr lang="en-US" b="1" i="1" dirty="0" smtClean="0"/>
              <a:t>A COLLECTION OF PAPERS </a:t>
            </a:r>
            <a:r>
              <a:rPr lang="en-US" b="1" dirty="0" smtClean="0"/>
              <a:t>ON A </a:t>
            </a:r>
            <a:r>
              <a:rPr lang="en-US" b="1" i="1" dirty="0" smtClean="0"/>
              <a:t>SPECIFIC SUBJECT MATTER, </a:t>
            </a:r>
            <a:r>
              <a:rPr lang="en-US" b="1" dirty="0" smtClean="0"/>
              <a:t>ASSIGNED A </a:t>
            </a:r>
            <a:r>
              <a:rPr lang="en-US" b="1" i="1" dirty="0" smtClean="0"/>
              <a:t>FILE NUMBER </a:t>
            </a:r>
            <a:r>
              <a:rPr lang="en-US" b="1" dirty="0" smtClean="0"/>
              <a:t>AND CONSISTING OF ONE OR MORE OF THE FOLLOWING PARTS:</a:t>
            </a:r>
          </a:p>
          <a:p>
            <a:r>
              <a:rPr lang="en-US" b="1" dirty="0" smtClean="0">
                <a:solidFill>
                  <a:srgbClr val="7030A0"/>
                </a:solidFill>
              </a:rPr>
              <a:t>CORRESPONDENCE.</a:t>
            </a:r>
          </a:p>
          <a:p>
            <a:r>
              <a:rPr lang="en-US" b="1" dirty="0" smtClean="0">
                <a:solidFill>
                  <a:srgbClr val="7030A0"/>
                </a:solidFill>
              </a:rPr>
              <a:t>NOTES.</a:t>
            </a:r>
          </a:p>
          <a:p>
            <a:r>
              <a:rPr lang="en-US" b="1" dirty="0" smtClean="0">
                <a:solidFill>
                  <a:srgbClr val="7030A0"/>
                </a:solidFill>
              </a:rPr>
              <a:t>APPENDIX TO CORRESPONDENCE.</a:t>
            </a:r>
          </a:p>
          <a:p>
            <a:r>
              <a:rPr lang="en-US" b="1" dirty="0" smtClean="0">
                <a:solidFill>
                  <a:srgbClr val="7030A0"/>
                </a:solidFill>
              </a:rPr>
              <a:t>APPENDIX TO NOTES. </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CORRESPONDENCE</a:t>
            </a:r>
            <a:endParaRPr lang="en-US" dirty="0"/>
          </a:p>
        </p:txBody>
      </p:sp>
      <p:sp>
        <p:nvSpPr>
          <p:cNvPr id="3" name="Content Placeholder 2"/>
          <p:cNvSpPr>
            <a:spLocks noGrp="1"/>
          </p:cNvSpPr>
          <p:nvPr>
            <p:ph idx="1"/>
          </p:nvPr>
        </p:nvSpPr>
        <p:spPr/>
        <p:txBody>
          <a:bodyPr/>
          <a:lstStyle/>
          <a:p>
            <a:pPr>
              <a:lnSpc>
                <a:spcPct val="90000"/>
              </a:lnSpc>
              <a:buFontTx/>
              <a:buNone/>
            </a:pPr>
            <a:r>
              <a:rPr lang="en-US" sz="3600" b="1" dirty="0" smtClean="0"/>
              <a:t>Correspondence portion in relation to a file means the portion containing</a:t>
            </a:r>
          </a:p>
          <a:p>
            <a:pPr>
              <a:lnSpc>
                <a:spcPct val="90000"/>
              </a:lnSpc>
              <a:buFont typeface="Wingdings" pitchFamily="2" charset="2"/>
              <a:buChar char="ü"/>
            </a:pPr>
            <a:r>
              <a:rPr lang="en-US" b="1" dirty="0" smtClean="0">
                <a:solidFill>
                  <a:srgbClr val="7030A0"/>
                </a:solidFill>
              </a:rPr>
              <a:t>Receipts;</a:t>
            </a:r>
          </a:p>
          <a:p>
            <a:pPr>
              <a:lnSpc>
                <a:spcPct val="90000"/>
              </a:lnSpc>
              <a:buFont typeface="Wingdings" pitchFamily="2" charset="2"/>
              <a:buChar char="ü"/>
            </a:pPr>
            <a:r>
              <a:rPr lang="en-US" b="1" dirty="0" smtClean="0">
                <a:solidFill>
                  <a:srgbClr val="7030A0"/>
                </a:solidFill>
              </a:rPr>
              <a:t>office copies of ‘issue’ pertaining to the file;</a:t>
            </a:r>
          </a:p>
          <a:p>
            <a:pPr>
              <a:lnSpc>
                <a:spcPct val="90000"/>
              </a:lnSpc>
              <a:buFont typeface="Wingdings" pitchFamily="2" charset="2"/>
              <a:buChar char="ü"/>
            </a:pPr>
            <a:r>
              <a:rPr lang="en-US" b="1" dirty="0" smtClean="0">
                <a:solidFill>
                  <a:srgbClr val="7030A0"/>
                </a:solidFill>
              </a:rPr>
              <a:t>self-contained inter-departmental notes.</a:t>
            </a:r>
          </a:p>
          <a:p>
            <a:pPr>
              <a:lnSpc>
                <a:spcPct val="90000"/>
              </a:lnSpc>
              <a:buFontTx/>
              <a:buNone/>
            </a:pPr>
            <a:r>
              <a:rPr lang="en-US" dirty="0" smtClean="0">
                <a:solidFill>
                  <a:srgbClr val="0070C0"/>
                </a:solidFill>
              </a:rPr>
              <a:t>	</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a:t>
            </a:r>
            <a:endParaRPr lang="en-US" dirty="0"/>
          </a:p>
        </p:txBody>
      </p:sp>
      <p:sp>
        <p:nvSpPr>
          <p:cNvPr id="3" name="Content Placeholder 2"/>
          <p:cNvSpPr>
            <a:spLocks noGrp="1"/>
          </p:cNvSpPr>
          <p:nvPr>
            <p:ph idx="1"/>
          </p:nvPr>
        </p:nvSpPr>
        <p:spPr/>
        <p:txBody>
          <a:bodyPr>
            <a:normAutofit lnSpcReduction="10000"/>
          </a:bodyPr>
          <a:lstStyle/>
          <a:p>
            <a:pPr>
              <a:buFontTx/>
              <a:buNone/>
            </a:pPr>
            <a:r>
              <a:rPr lang="en-US" sz="3600" b="1" dirty="0" smtClean="0"/>
              <a:t>Note means the remarks recorded on a case to facilitate its disposal, and includes</a:t>
            </a:r>
          </a:p>
          <a:p>
            <a:pPr>
              <a:buFont typeface="Wingdings" pitchFamily="2" charset="2"/>
              <a:buChar char="ü"/>
            </a:pPr>
            <a:r>
              <a:rPr lang="en-US" b="1" dirty="0" smtClean="0">
                <a:solidFill>
                  <a:srgbClr val="7030A0"/>
                </a:solidFill>
              </a:rPr>
              <a:t>summary of previous papers;</a:t>
            </a:r>
          </a:p>
          <a:p>
            <a:pPr>
              <a:buFont typeface="Wingdings" pitchFamily="2" charset="2"/>
              <a:buChar char="ü"/>
            </a:pPr>
            <a:r>
              <a:rPr lang="en-US" b="1" dirty="0" smtClean="0">
                <a:solidFill>
                  <a:srgbClr val="7030A0"/>
                </a:solidFill>
              </a:rPr>
              <a:t>a statement or an analysis of the questions requiring decision;</a:t>
            </a:r>
          </a:p>
          <a:p>
            <a:pPr>
              <a:buFont typeface="Wingdings" pitchFamily="2" charset="2"/>
              <a:buChar char="ü"/>
            </a:pPr>
            <a:r>
              <a:rPr lang="en-US" b="1" dirty="0" smtClean="0">
                <a:solidFill>
                  <a:srgbClr val="7030A0"/>
                </a:solidFill>
              </a:rPr>
              <a:t>suggestions regarding the course of action;</a:t>
            </a:r>
          </a:p>
          <a:p>
            <a:pPr>
              <a:buFont typeface="Wingdings" pitchFamily="2" charset="2"/>
              <a:buChar char="ü"/>
            </a:pPr>
            <a:r>
              <a:rPr lang="en-US" b="1" dirty="0" smtClean="0">
                <a:solidFill>
                  <a:srgbClr val="7030A0"/>
                </a:solidFill>
              </a:rPr>
              <a:t>final orders passed thereon.</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APPENDIX TO CORRESPONDENCE</a:t>
            </a:r>
            <a:endParaRPr lang="en-US" dirty="0"/>
          </a:p>
        </p:txBody>
      </p:sp>
      <p:sp>
        <p:nvSpPr>
          <p:cNvPr id="3" name="Content Placeholder 2"/>
          <p:cNvSpPr>
            <a:spLocks noGrp="1"/>
          </p:cNvSpPr>
          <p:nvPr>
            <p:ph idx="1"/>
          </p:nvPr>
        </p:nvSpPr>
        <p:spPr/>
        <p:txBody>
          <a:bodyPr>
            <a:normAutofit/>
          </a:bodyPr>
          <a:lstStyle/>
          <a:p>
            <a:pPr>
              <a:buNone/>
            </a:pPr>
            <a:r>
              <a:rPr lang="en-US" sz="3600" b="1" dirty="0" smtClean="0"/>
              <a:t>Appendix to Correspondence in relation to a file means </a:t>
            </a:r>
            <a:r>
              <a:rPr lang="en-US" sz="3600" b="1" i="1" dirty="0" smtClean="0"/>
              <a:t>lengthy enclosures </a:t>
            </a:r>
            <a:r>
              <a:rPr lang="en-US" sz="3600" b="1" dirty="0" smtClean="0"/>
              <a:t>to a communication (whether Receipt or Issue) on the file, inclusion of which in the Correspondence portion is likely to obstruct smooth reading of the correspondence or make the Correspondence portion unwieldy.</a:t>
            </a:r>
          </a:p>
          <a:p>
            <a:pPr>
              <a:buNone/>
            </a:pPr>
            <a:endParaRPr lang="en-US" sz="3600" dirty="0" smtClean="0"/>
          </a:p>
          <a:p>
            <a:pPr>
              <a:buNone/>
            </a:pPr>
            <a:endParaRPr lang="en-US" sz="36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257</TotalTime>
  <Words>1728</Words>
  <Application>Microsoft Office PowerPoint</Application>
  <PresentationFormat>On-screen Show (4:3)</PresentationFormat>
  <Paragraphs>425</Paragraphs>
  <Slides>48</Slides>
  <Notes>0</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Office Theme</vt:lpstr>
      <vt:lpstr>FILES</vt:lpstr>
      <vt:lpstr>Slide 2</vt:lpstr>
      <vt:lpstr>RECEIPT OF DAK</vt:lpstr>
      <vt:lpstr>Slide 4</vt:lpstr>
      <vt:lpstr>Slide 5</vt:lpstr>
      <vt:lpstr>FILE</vt:lpstr>
      <vt:lpstr>CORRESPONDENCE</vt:lpstr>
      <vt:lpstr>NOTE</vt:lpstr>
      <vt:lpstr>APPENDIX TO CORRESPONDENCE</vt:lpstr>
      <vt:lpstr>APPENDIX TO NOTES</vt:lpstr>
      <vt:lpstr>OPENING OF FILES</vt:lpstr>
      <vt:lpstr>FILE NUMBERING SYSTEM</vt:lpstr>
      <vt:lpstr>FILE NUMBERING SYSTEMS</vt:lpstr>
      <vt:lpstr>REFERENCING</vt:lpstr>
      <vt:lpstr>REFERENCING</vt:lpstr>
      <vt:lpstr>LINKING OF FILES</vt:lpstr>
      <vt:lpstr>URGENCY GRADING</vt:lpstr>
      <vt:lpstr>TYPES OF SECURITY GRADINGS</vt:lpstr>
      <vt:lpstr>CLASSIFIED DOCUMENTS</vt:lpstr>
      <vt:lpstr>CONFIDENTIAL DOCUMENTS</vt:lpstr>
      <vt:lpstr>HANDLING CLASSIFIED PAPERS</vt:lpstr>
      <vt:lpstr>PART FILE</vt:lpstr>
      <vt:lpstr>REGISTERS</vt:lpstr>
      <vt:lpstr>Slide 24</vt:lpstr>
      <vt:lpstr>FUNCTIONAL APPROACH TO NOTING</vt:lpstr>
      <vt:lpstr>FUNCTIONAL APPROACH TO NOTING</vt:lpstr>
      <vt:lpstr>FUNCTIONAL APPROACH TO NOTING</vt:lpstr>
      <vt:lpstr>GUIDELINES FOR NOTING</vt:lpstr>
      <vt:lpstr>GUIDELINES FOR NOTING</vt:lpstr>
      <vt:lpstr>GUIDELINES FOR NOTING</vt:lpstr>
      <vt:lpstr>GUIDELINES FOR NOTING</vt:lpstr>
      <vt:lpstr>SEQUENCING &amp; CONTENTS</vt:lpstr>
      <vt:lpstr>Slide 33</vt:lpstr>
      <vt:lpstr>DRAFTS</vt:lpstr>
      <vt:lpstr>GUIDELINES FOR DRAFTING</vt:lpstr>
      <vt:lpstr>Slide 36</vt:lpstr>
      <vt:lpstr>FORMS OF COMMUNICATION</vt:lpstr>
      <vt:lpstr>Slide 38</vt:lpstr>
      <vt:lpstr>Forms of Communication</vt:lpstr>
      <vt:lpstr>Slide 40</vt:lpstr>
      <vt:lpstr>Forms of Communication</vt:lpstr>
      <vt:lpstr>Slide 42</vt:lpstr>
      <vt:lpstr>Forms of Communication</vt:lpstr>
      <vt:lpstr>Slide 44</vt:lpstr>
      <vt:lpstr>Slide 45</vt:lpstr>
      <vt:lpstr>Forms of Communication</vt:lpstr>
      <vt:lpstr>Slide 47</vt:lpstr>
      <vt:lpstr>Slide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FILES</dc:title>
  <dc:creator>jmd</dc:creator>
  <cp:lastModifiedBy>jmd</cp:lastModifiedBy>
  <cp:revision>30</cp:revision>
  <dcterms:created xsi:type="dcterms:W3CDTF">2013-03-06T05:03:53Z</dcterms:created>
  <dcterms:modified xsi:type="dcterms:W3CDTF">2013-04-29T06:33:50Z</dcterms:modified>
</cp:coreProperties>
</file>